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5" r:id="rId3"/>
    <p:sldId id="257" r:id="rId4"/>
    <p:sldId id="258" r:id="rId5"/>
    <p:sldId id="282" r:id="rId6"/>
    <p:sldId id="260" r:id="rId7"/>
    <p:sldId id="281" r:id="rId8"/>
    <p:sldId id="259" r:id="rId9"/>
    <p:sldId id="278" r:id="rId10"/>
    <p:sldId id="270" r:id="rId11"/>
    <p:sldId id="279" r:id="rId12"/>
    <p:sldId id="271" r:id="rId13"/>
    <p:sldId id="28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7CAD2-F550-4A36-9231-4DA04F23C21F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9C206-E9BF-4218-85E9-CC0AE801E8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873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6587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091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116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0777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63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568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0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75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75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96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944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42745E-F37B-48B1-B180-098CC38F37E9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27D89-0171-4EA9-9DF7-BD441441A0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313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460375" y="224482"/>
            <a:ext cx="7772400" cy="1470025"/>
          </a:xfrm>
        </p:spPr>
        <p:txBody>
          <a:bodyPr>
            <a:normAutofit/>
          </a:bodyPr>
          <a:lstStyle/>
          <a:p>
            <a:r>
              <a:rPr lang="en-GB" sz="8000" dirty="0" smtClean="0">
                <a:latin typeface="XCCW Joined PC1c" panose="03050602040000000000" pitchFamily="66" charset="0"/>
              </a:rPr>
              <a:t>Year 2</a:t>
            </a:r>
            <a:endParaRPr lang="en-GB" sz="8000" dirty="0">
              <a:latin typeface="XCCW Joined PC1c" panose="03050602040000000000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5367" y="1760215"/>
            <a:ext cx="590465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Alps</a:t>
            </a:r>
            <a:r>
              <a:rPr lang="en-GB" sz="3600" dirty="0" smtClean="0">
                <a:latin typeface="XCCW Joined PC1c" panose="03050602040000000000" pitchFamily="66" charset="0"/>
              </a:rPr>
              <a:t/>
            </a:r>
            <a:br>
              <a:rPr lang="en-GB" sz="3600" dirty="0" smtClean="0">
                <a:latin typeface="XCCW Joined PC1c" panose="03050602040000000000" pitchFamily="66" charset="0"/>
              </a:rPr>
            </a:br>
            <a:r>
              <a:rPr lang="en-GB" sz="3600" dirty="0" smtClean="0">
                <a:latin typeface="XCCW Joined PC1c" panose="03050602040000000000" pitchFamily="66" charset="0"/>
              </a:rPr>
              <a:t>Miss Ali</a:t>
            </a:r>
          </a:p>
          <a:p>
            <a:pPr algn="ctr"/>
            <a:r>
              <a:rPr lang="en-GB" sz="3600" dirty="0" smtClean="0">
                <a:latin typeface="XCCW Joined PC1c" panose="03050602040000000000" pitchFamily="66" charset="0"/>
              </a:rPr>
              <a:t>Ms Bryan</a:t>
            </a:r>
          </a:p>
          <a:p>
            <a:pPr algn="ctr"/>
            <a:endParaRPr lang="en-GB" sz="3600" dirty="0">
              <a:latin typeface="XCCW Joined PC1c" panose="03050602040000000000" pitchFamily="66" charset="0"/>
            </a:endParaRPr>
          </a:p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Dolomites</a:t>
            </a:r>
            <a:r>
              <a:rPr lang="en-GB" sz="3600" dirty="0" smtClean="0">
                <a:latin typeface="XCCW Joined PC1c" panose="03050602040000000000" pitchFamily="66" charset="0"/>
              </a:rPr>
              <a:t/>
            </a:r>
            <a:br>
              <a:rPr lang="en-GB" sz="3600" dirty="0" smtClean="0">
                <a:latin typeface="XCCW Joined PC1c" panose="03050602040000000000" pitchFamily="66" charset="0"/>
              </a:rPr>
            </a:br>
            <a:r>
              <a:rPr lang="en-GB" sz="3600" dirty="0" smtClean="0">
                <a:latin typeface="XCCW Joined PC1c" panose="03050602040000000000" pitchFamily="66" charset="0"/>
              </a:rPr>
              <a:t>Ms Dulay</a:t>
            </a:r>
          </a:p>
          <a:p>
            <a:pPr algn="ctr"/>
            <a:r>
              <a:rPr lang="en-GB" sz="3600" dirty="0" smtClean="0">
                <a:latin typeface="XCCW Joined PC1c" panose="03050602040000000000" pitchFamily="66" charset="0"/>
              </a:rPr>
              <a:t>Ms Lilburn</a:t>
            </a:r>
          </a:p>
        </p:txBody>
      </p:sp>
      <p:sp>
        <p:nvSpPr>
          <p:cNvPr id="6" name="AutoShape 2" descr="Lab-grown diamonds: precious stones or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670" y="4149080"/>
            <a:ext cx="3767048" cy="2480578"/>
          </a:xfrm>
          <a:prstGeom prst="rect">
            <a:avLst/>
          </a:prstGeom>
        </p:spPr>
      </p:pic>
      <p:pic>
        <p:nvPicPr>
          <p:cNvPr id="1028" name="Picture 4" descr="Swiss Alps : Alps Travel Guide : Nordic Visi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71" y="1694507"/>
            <a:ext cx="3767048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1524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4867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Reading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3610744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Daily: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Phonics</a:t>
            </a:r>
            <a:endParaRPr lang="en-GB" dirty="0">
              <a:latin typeface="XCCW Joined PC1c" panose="03050602040000000000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Reading</a:t>
            </a:r>
          </a:p>
          <a:p>
            <a:pPr marL="0" indent="0">
              <a:buNone/>
            </a:pP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1740" y="4725144"/>
            <a:ext cx="885983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0070C0"/>
                </a:solidFill>
                <a:latin typeface="XCCW Joined PC1c" panose="03050602040000000000" pitchFamily="66" charset="0"/>
              </a:rPr>
              <a:t>Book change days </a:t>
            </a:r>
            <a:r>
              <a:rPr lang="en-GB" sz="2800" dirty="0" smtClean="0">
                <a:latin typeface="XCCW Joined PC1c" panose="03050602040000000000" pitchFamily="66" charset="0"/>
              </a:rPr>
              <a:t>– will vary but attainment-based books will be changed weekly</a:t>
            </a:r>
          </a:p>
          <a:p>
            <a:r>
              <a:rPr lang="en-GB" sz="2800" dirty="0" smtClean="0">
                <a:latin typeface="XCCW Joined PC1c" panose="03050602040000000000" pitchFamily="66" charset="0"/>
              </a:rPr>
              <a:t>Thursday (book corner book)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293" y="1052736"/>
            <a:ext cx="2604054" cy="34153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347" y="1556792"/>
            <a:ext cx="2848791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33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Maths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Maths – fluency, varied fluency, problem solving. CPA approach 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026" name="7616082A-0F5F-4E9F-AD90-1CAF7C75B3B0" descr="7616082A-0F5F-4E9F-AD90-1CAF7C75B3B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4" t="8312" r="37796" b="9610"/>
          <a:stretch/>
        </p:blipFill>
        <p:spPr bwMode="auto">
          <a:xfrm>
            <a:off x="636047" y="2943288"/>
            <a:ext cx="2855833" cy="3368333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Times Tables Rock Stars: Pla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6" descr="Times Tables Rock Stars: Pla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3820637"/>
            <a:ext cx="3720703" cy="2317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490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856" y="24867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English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052736"/>
            <a:ext cx="4176464" cy="47133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GB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Core texts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Writing genres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Grammar</a:t>
            </a: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/>
            </a:r>
            <a:br>
              <a:rPr lang="en-GB" dirty="0" smtClean="0">
                <a:latin typeface="XCCW Joined PC1c" panose="03050602040000000000" pitchFamily="66" charset="0"/>
              </a:rPr>
            </a:b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Weekly: </a:t>
            </a:r>
            <a:endParaRPr lang="en-GB" dirty="0">
              <a:latin typeface="XCCW Joined PC1c" panose="03050602040000000000" pitchFamily="66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Handwriting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dirty="0" smtClean="0">
                <a:latin typeface="XCCW Joined PC1c" panose="03050602040000000000" pitchFamily="66" charset="0"/>
              </a:rPr>
              <a:t>Spelling</a:t>
            </a:r>
          </a:p>
          <a:p>
            <a:pPr marL="0" indent="0">
              <a:buNone/>
            </a:pP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4" name="Picture 2" descr="The Lighthouse Keeper&amp;#39;s Lunch : Armitage, Ronda, Armitage, David:  Amazon.co.uk: Book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908720"/>
            <a:ext cx="2667372" cy="3119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he Fox and the Star: Coralie Bickford-Smith: Amazon.co.uk: Bickford-Smith, Coralie: 9780141978895: Boo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149080"/>
            <a:ext cx="1942057" cy="257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92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Art/DT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0375" y="1308317"/>
            <a:ext cx="5541441" cy="44969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>
                <a:latin typeface="XCCW Joined PC1c" panose="03050602040000000000" pitchFamily="66" charset="0"/>
              </a:rPr>
              <a:t>Autumn Term: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Can buildings speak?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Healthy Eating: </a:t>
            </a:r>
            <a:r>
              <a:rPr lang="en-GB" sz="2400" dirty="0" err="1" smtClean="0">
                <a:solidFill>
                  <a:srgbClr val="FF0000"/>
                </a:solidFill>
                <a:latin typeface="XCCW Joined PC1c" panose="03050602040000000000" pitchFamily="66" charset="0"/>
              </a:rPr>
              <a:t>Novembites</a:t>
            </a:r>
            <a:r>
              <a:rPr lang="en-GB" sz="2400" dirty="0" smtClean="0">
                <a:latin typeface="XCCW Joined PC1c" panose="03050602040000000000" pitchFamily="66" charset="0"/>
              </a:rPr>
              <a:t>!</a:t>
            </a:r>
          </a:p>
          <a:p>
            <a:pPr marL="0" indent="0">
              <a:buNone/>
            </a:pPr>
            <a:endParaRPr lang="en-GB" sz="24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XCCW Joined PC1c" panose="03050602040000000000" pitchFamily="66" charset="0"/>
              </a:rPr>
              <a:t>Spring Term:</a:t>
            </a:r>
            <a:r>
              <a:rPr lang="en-GB" sz="2400" dirty="0" smtClean="0">
                <a:latin typeface="XCCW Joined PC1c" panose="03050602040000000000" pitchFamily="66" charset="0"/>
              </a:rPr>
              <a:t/>
            </a:r>
            <a:br>
              <a:rPr lang="en-GB" sz="2400" dirty="0" smtClean="0">
                <a:latin typeface="XCCW Joined PC1c" panose="03050602040000000000" pitchFamily="66" charset="0"/>
              </a:rPr>
            </a:br>
            <a:r>
              <a:rPr lang="en-GB" sz="2400" dirty="0">
                <a:latin typeface="XCCW Joined PC1c" panose="03050602040000000000" pitchFamily="66" charset="0"/>
              </a:rPr>
              <a:t>Safari </a:t>
            </a:r>
            <a:r>
              <a:rPr lang="en-GB" sz="2400" dirty="0" smtClean="0">
                <a:latin typeface="XCCW Joined PC1c" panose="03050602040000000000" pitchFamily="66" charset="0"/>
              </a:rPr>
              <a:t>vehicles – wheels/axels</a:t>
            </a:r>
            <a:endParaRPr lang="en-GB" sz="24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24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XCCW Joined PC1c" panose="03050602040000000000" pitchFamily="66" charset="0"/>
              </a:rPr>
              <a:t>Summer Term:</a:t>
            </a:r>
          </a:p>
          <a:p>
            <a:pPr marL="0" indent="0">
              <a:buNone/>
            </a:pPr>
            <a:r>
              <a:rPr lang="en-GB" sz="2400" dirty="0">
                <a:latin typeface="XCCW Joined PC1c" panose="03050602040000000000" pitchFamily="66" charset="0"/>
              </a:rPr>
              <a:t>African pattern – Ting-</a:t>
            </a:r>
            <a:r>
              <a:rPr lang="en-GB" sz="2400" dirty="0" err="1">
                <a:latin typeface="XCCW Joined PC1c" panose="03050602040000000000" pitchFamily="66" charset="0"/>
              </a:rPr>
              <a:t>Tinga</a:t>
            </a:r>
            <a:endParaRPr lang="en-GB" sz="24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Arts Festival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541" y="4005064"/>
            <a:ext cx="2676899" cy="2429214"/>
          </a:xfrm>
          <a:prstGeom prst="rect">
            <a:avLst/>
          </a:prstGeom>
        </p:spPr>
      </p:pic>
      <p:sp>
        <p:nvSpPr>
          <p:cNvPr id="5" name="AutoShape 2" descr="Castle and Sun Paul Klee Inspired Art Project — Mme Maris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947" y="1052736"/>
            <a:ext cx="2396347" cy="239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3101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History and Geography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200" dirty="0" smtClean="0">
                <a:latin typeface="XCCW Joined PC1c" panose="03050602040000000000" pitchFamily="66" charset="0"/>
              </a:rPr>
              <a:t>Autumn Term: 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WW1/ Remembrance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UK Weather</a:t>
            </a:r>
          </a:p>
          <a:p>
            <a:pPr marL="0" indent="0">
              <a:buNone/>
            </a:pPr>
            <a:endParaRPr lang="en-GB" sz="22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200" dirty="0" smtClean="0">
                <a:latin typeface="XCCW Joined PC1c" panose="03050602040000000000" pitchFamily="66" charset="0"/>
              </a:rPr>
              <a:t>Spring Term: 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Mary </a:t>
            </a:r>
            <a:r>
              <a:rPr lang="en-GB" sz="2200" dirty="0" err="1" smtClean="0">
                <a:latin typeface="XCCW Joined PC1c" panose="03050602040000000000" pitchFamily="66" charset="0"/>
              </a:rPr>
              <a:t>Seacole</a:t>
            </a:r>
            <a:r>
              <a:rPr lang="en-GB" sz="2200" dirty="0" smtClean="0">
                <a:latin typeface="XCCW Joined PC1c" panose="03050602040000000000" pitchFamily="66" charset="0"/>
              </a:rPr>
              <a:t> and Florence Nightingale (influence on NHS)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Mountains and coasts</a:t>
            </a:r>
          </a:p>
          <a:p>
            <a:pPr marL="0" indent="0">
              <a:buNone/>
            </a:pPr>
            <a:endParaRPr lang="en-GB" sz="22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22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200" dirty="0" smtClean="0">
                <a:latin typeface="XCCW Joined PC1c" panose="03050602040000000000" pitchFamily="66" charset="0"/>
              </a:rPr>
              <a:t>Summer Term: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The Great Fire of London</a:t>
            </a:r>
          </a:p>
          <a:p>
            <a:r>
              <a:rPr lang="en-GB" sz="2200" dirty="0" smtClean="0">
                <a:latin typeface="XCCW Joined PC1c" panose="03050602040000000000" pitchFamily="66" charset="0"/>
              </a:rPr>
              <a:t>Comparing Accra and London</a:t>
            </a:r>
          </a:p>
          <a:p>
            <a:pPr marL="0" indent="0">
              <a:buNone/>
            </a:pPr>
            <a:endParaRPr lang="en-GB" sz="2400" dirty="0" smtClean="0">
              <a:latin typeface="XCCW Joined PC1c" panose="03050602040000000000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832" y="1111320"/>
            <a:ext cx="1343786" cy="1430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4411" y="1144125"/>
            <a:ext cx="1610552" cy="13692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949" y="3384803"/>
            <a:ext cx="1485014" cy="13621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495" y="3384802"/>
            <a:ext cx="1314468" cy="14328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8270" y="5023994"/>
            <a:ext cx="3178730" cy="130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3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PE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3449" y="1235893"/>
            <a:ext cx="8229600" cy="5145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 smtClean="0">
                <a:latin typeface="XCCW Joined PC1c" panose="03050602040000000000" pitchFamily="66" charset="0"/>
              </a:rPr>
              <a:t>Indoor PE </a:t>
            </a:r>
            <a:r>
              <a:rPr lang="en-GB" sz="2400" b="1" dirty="0" smtClean="0">
                <a:latin typeface="XCCW Joined PC1c" panose="03050602040000000000" pitchFamily="66" charset="0"/>
              </a:rPr>
              <a:t>- Tuesday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Dance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Gymnastics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Fitness</a:t>
            </a:r>
          </a:p>
          <a:p>
            <a:pPr marL="0" indent="0">
              <a:buNone/>
            </a:pPr>
            <a:endParaRPr lang="en-GB" sz="24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2400" b="1" u="sng" dirty="0" smtClean="0">
                <a:latin typeface="XCCW Joined PC1c" panose="03050602040000000000" pitchFamily="66" charset="0"/>
              </a:rPr>
              <a:t>Outdoor PE </a:t>
            </a:r>
            <a:r>
              <a:rPr lang="en-GB" sz="2400" b="1" dirty="0" smtClean="0">
                <a:latin typeface="XCCW Joined PC1c" panose="03050602040000000000" pitchFamily="66" charset="0"/>
              </a:rPr>
              <a:t>- Thursday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Hit, Catch, Run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Attack, Defend, Shoot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Handball, </a:t>
            </a:r>
            <a:r>
              <a:rPr lang="en-GB" sz="2400" dirty="0" err="1" smtClean="0">
                <a:latin typeface="XCCW Joined PC1c" panose="03050602040000000000" pitchFamily="66" charset="0"/>
              </a:rPr>
              <a:t>Rounders</a:t>
            </a:r>
            <a:r>
              <a:rPr lang="en-GB" sz="2400" dirty="0" smtClean="0">
                <a:latin typeface="XCCW Joined PC1c" panose="03050602040000000000" pitchFamily="66" charset="0"/>
              </a:rPr>
              <a:t>, Netball</a:t>
            </a:r>
          </a:p>
          <a:p>
            <a:pPr marL="0" indent="0">
              <a:buNone/>
            </a:pPr>
            <a:r>
              <a:rPr lang="en-GB" sz="2400" dirty="0" smtClean="0">
                <a:latin typeface="XCCW Joined PC1c" panose="03050602040000000000" pitchFamily="66" charset="0"/>
              </a:rPr>
              <a:t>Sports Day</a:t>
            </a:r>
          </a:p>
          <a:p>
            <a:pPr marL="0" indent="0">
              <a:buNone/>
            </a:pPr>
            <a:endParaRPr lang="en-GB" sz="24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050" name="Picture 2" descr="C:\Users\Teacher\Pictures\2018-07-02\1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660" y="1124744"/>
            <a:ext cx="2484276" cy="331236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A:\Whole School\Photos and Videos\2017-2018\Sports Day 2017-2018\Sports Day 2018\Sports Day 1Y\DSC_00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41011"/>
            <a:ext cx="2880320" cy="1928349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189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Science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latin typeface="XCCW Joined PC1c" panose="03050602040000000000" pitchFamily="66" charset="0"/>
              </a:rPr>
              <a:t>Living things and their </a:t>
            </a:r>
            <a:r>
              <a:rPr lang="en-GB" dirty="0" smtClean="0">
                <a:latin typeface="XCCW Joined PC1c" panose="03050602040000000000" pitchFamily="66" charset="0"/>
              </a:rPr>
              <a:t>habitats</a:t>
            </a: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Animals including humans</a:t>
            </a: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Materials</a:t>
            </a: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Plants</a:t>
            </a:r>
          </a:p>
          <a:p>
            <a:pPr marL="0" indent="0">
              <a:buNone/>
            </a:pPr>
            <a:r>
              <a:rPr lang="en-GB" dirty="0">
                <a:latin typeface="XCCW Joined PC1c" panose="03050602040000000000" pitchFamily="66" charset="0"/>
              </a:rPr>
              <a:t>Science Week - </a:t>
            </a:r>
            <a:r>
              <a:rPr lang="en-GB" dirty="0">
                <a:solidFill>
                  <a:srgbClr val="FF0000"/>
                </a:solidFill>
                <a:latin typeface="XCCW Joined PC1c" panose="03050602040000000000" pitchFamily="66" charset="0"/>
              </a:rPr>
              <a:t>January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 descr="C:\Users\Teacher\AppData\Local\Microsoft\Windows\Temporary Internet Files\Content.Word\IMG_179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437112"/>
            <a:ext cx="2344286" cy="187220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621826"/>
            <a:ext cx="2130206" cy="169986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 descr="C:\Users\Teacher\Documents\Science week 2019\Year 3 pics\Science Week Trip\IMG_048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681474"/>
            <a:ext cx="2232248" cy="1627845"/>
          </a:xfrm>
          <a:prstGeom prst="rect">
            <a:avLst/>
          </a:prstGeom>
          <a:noFill/>
          <a:ln w="38100" cmpd="sng">
            <a:solidFill>
              <a:sysClr val="windowText" lastClr="000000"/>
            </a:solidFill>
          </a:ln>
        </p:spPr>
      </p:pic>
      <p:pic>
        <p:nvPicPr>
          <p:cNvPr id="8" name="Picture 7" descr="C:\Users\Teacher\Documents\Science week 2019\Year 4 pics\Year 4 trip - Greenwich Park\IMG_055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91000"/>
            <a:ext cx="2016224" cy="161832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59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dirty="0" smtClean="0">
                <a:latin typeface="XCCW Joined PC1c" panose="03050602040000000000" pitchFamily="66" charset="0"/>
              </a:rPr>
              <a:t>RE</a:t>
            </a:r>
            <a:endParaRPr lang="en-GB" sz="6000" dirty="0">
              <a:latin typeface="XCCW Joined PC1c" panose="03050602040000000000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7"/>
            <a:ext cx="7499176" cy="403244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Islam - </a:t>
            </a:r>
            <a:r>
              <a:rPr lang="en-GB" dirty="0">
                <a:latin typeface="XCCW Joined PC1c" panose="03050602040000000000" pitchFamily="66" charset="0"/>
              </a:rPr>
              <a:t>Five Pillars </a:t>
            </a:r>
          </a:p>
          <a:p>
            <a:pPr marL="0" indent="0">
              <a:buNone/>
            </a:pPr>
            <a:endParaRPr lang="en-GB" sz="13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Christianity - A </a:t>
            </a:r>
            <a:r>
              <a:rPr lang="en-GB" dirty="0">
                <a:latin typeface="XCCW Joined PC1c" panose="03050602040000000000" pitchFamily="66" charset="0"/>
              </a:rPr>
              <a:t>local church </a:t>
            </a: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13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Who </a:t>
            </a:r>
            <a:r>
              <a:rPr lang="en-GB" dirty="0">
                <a:latin typeface="XCCW Joined PC1c" panose="03050602040000000000" pitchFamily="66" charset="0"/>
              </a:rPr>
              <a:t>am I (belonging) </a:t>
            </a: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13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Christianity - Easter </a:t>
            </a:r>
            <a:r>
              <a:rPr lang="en-GB" dirty="0">
                <a:latin typeface="XCCW Joined PC1c" panose="03050602040000000000" pitchFamily="66" charset="0"/>
              </a:rPr>
              <a:t>and symbols </a:t>
            </a: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12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Judaism - Festivals </a:t>
            </a:r>
          </a:p>
          <a:p>
            <a:pPr marL="0" indent="0">
              <a:buNone/>
            </a:pPr>
            <a:endParaRPr lang="en-GB" sz="12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dirty="0" smtClean="0">
                <a:latin typeface="XCCW Joined PC1c" panose="03050602040000000000" pitchFamily="66" charset="0"/>
              </a:rPr>
              <a:t>Hinduism - </a:t>
            </a:r>
            <a:r>
              <a:rPr lang="en-GB" dirty="0">
                <a:latin typeface="XCCW Joined PC1c" panose="03050602040000000000" pitchFamily="66" charset="0"/>
              </a:rPr>
              <a:t>Worship</a:t>
            </a:r>
          </a:p>
        </p:txBody>
      </p:sp>
      <p:pic>
        <p:nvPicPr>
          <p:cNvPr id="9" name="Picture 2" descr="R.E - Northcote Primary Schoo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077072"/>
            <a:ext cx="328137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515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899592" y="0"/>
            <a:ext cx="7772400" cy="1470025"/>
          </a:xfrm>
        </p:spPr>
        <p:txBody>
          <a:bodyPr>
            <a:normAutofit/>
          </a:bodyPr>
          <a:lstStyle/>
          <a:p>
            <a:r>
              <a:rPr lang="en-GB" sz="6000" dirty="0" smtClean="0">
                <a:latin typeface="XCCW Joined PC1c" panose="03050602040000000000" pitchFamily="66" charset="0"/>
              </a:rPr>
              <a:t>Music</a:t>
            </a:r>
            <a:endParaRPr lang="en-GB" sz="6000" dirty="0">
              <a:latin typeface="XCCW Joined PC1c" panose="03050602040000000000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30600" y="1382480"/>
            <a:ext cx="602557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200" dirty="0" smtClean="0">
                <a:latin typeface="XCCW Joined PC1c" panose="03050602040000000000" pitchFamily="66" charset="0"/>
              </a:rPr>
              <a:t>Weekly music lessons in the music room – </a:t>
            </a:r>
            <a:r>
              <a:rPr lang="en-GB" sz="2200" dirty="0" err="1" smtClean="0">
                <a:latin typeface="XCCW Joined PC1c" panose="03050602040000000000" pitchFamily="66" charset="0"/>
              </a:rPr>
              <a:t>Charanga</a:t>
            </a:r>
            <a:endParaRPr lang="en-GB" sz="2200" dirty="0" smtClean="0">
              <a:latin typeface="XCCW Joined PC1c" panose="03050602040000000000" pitchFamily="66" charset="0"/>
            </a:endParaRPr>
          </a:p>
          <a:p>
            <a:endParaRPr lang="en-GB" sz="2200" dirty="0">
              <a:latin typeface="XCCW Joined PC1c" panose="03050602040000000000" pitchFamily="66" charset="0"/>
            </a:endParaRPr>
          </a:p>
          <a:p>
            <a:r>
              <a:rPr lang="en-GB" sz="2200" dirty="0">
                <a:latin typeface="XCCW Joined PC1c" panose="03050602040000000000" pitchFamily="66" charset="0"/>
              </a:rPr>
              <a:t>KS1 singing assemblies </a:t>
            </a:r>
            <a:r>
              <a:rPr lang="en-GB" sz="2200" dirty="0" smtClean="0">
                <a:latin typeface="XCCW Joined PC1c" panose="03050602040000000000" pitchFamily="66" charset="0"/>
              </a:rPr>
              <a:t>weekly</a:t>
            </a:r>
            <a:br>
              <a:rPr lang="en-GB" sz="2200" dirty="0" smtClean="0">
                <a:latin typeface="XCCW Joined PC1c" panose="03050602040000000000" pitchFamily="66" charset="0"/>
              </a:rPr>
            </a:br>
            <a:endParaRPr lang="en-GB" sz="2200" dirty="0" smtClean="0">
              <a:latin typeface="XCCW Joined PC1c" panose="03050602040000000000" pitchFamily="66" charset="0"/>
            </a:endParaRPr>
          </a:p>
          <a:p>
            <a:r>
              <a:rPr lang="en-GB" sz="2200" dirty="0" smtClean="0">
                <a:latin typeface="XCCW Joined PC1c" panose="03050602040000000000" pitchFamily="66" charset="0"/>
              </a:rPr>
              <a:t>Junior choir –Wednesday from 8.10am </a:t>
            </a:r>
          </a:p>
          <a:p>
            <a:endParaRPr lang="en-GB" sz="2200" dirty="0">
              <a:latin typeface="XCCW Joined PC1c" panose="03050602040000000000" pitchFamily="66" charset="0"/>
            </a:endParaRPr>
          </a:p>
          <a:p>
            <a:r>
              <a:rPr lang="en-GB" sz="2200" dirty="0">
                <a:latin typeface="XCCW Joined PC1c" panose="03050602040000000000" pitchFamily="66" charset="0"/>
              </a:rPr>
              <a:t>Harvest assembly </a:t>
            </a:r>
            <a:r>
              <a:rPr lang="en-GB" sz="2200" dirty="0" smtClean="0">
                <a:latin typeface="XCCW Joined PC1c" panose="03050602040000000000" pitchFamily="66" charset="0"/>
              </a:rPr>
              <a:t>(autumn </a:t>
            </a:r>
            <a:r>
              <a:rPr lang="en-GB" sz="2200" dirty="0">
                <a:latin typeface="XCCW Joined PC1c" panose="03050602040000000000" pitchFamily="66" charset="0"/>
              </a:rPr>
              <a:t>term</a:t>
            </a:r>
            <a:r>
              <a:rPr lang="en-GB" sz="2200" dirty="0" smtClean="0">
                <a:latin typeface="XCCW Joined PC1c" panose="03050602040000000000" pitchFamily="66" charset="0"/>
              </a:rPr>
              <a:t>)</a:t>
            </a:r>
          </a:p>
          <a:p>
            <a:endParaRPr lang="en-GB" sz="2200" dirty="0">
              <a:latin typeface="XCCW Joined PC1c" panose="03050602040000000000" pitchFamily="66" charset="0"/>
            </a:endParaRPr>
          </a:p>
          <a:p>
            <a:r>
              <a:rPr lang="en-GB" sz="2200" dirty="0">
                <a:latin typeface="XCCW Joined PC1c" panose="03050602040000000000" pitchFamily="66" charset="0"/>
              </a:rPr>
              <a:t>Christmas </a:t>
            </a:r>
            <a:r>
              <a:rPr lang="en-GB" sz="2200" dirty="0" smtClean="0">
                <a:latin typeface="XCCW Joined PC1c" panose="03050602040000000000" pitchFamily="66" charset="0"/>
              </a:rPr>
              <a:t>nativity (autumn </a:t>
            </a:r>
            <a:r>
              <a:rPr lang="en-GB" sz="2200" dirty="0">
                <a:latin typeface="XCCW Joined PC1c" panose="03050602040000000000" pitchFamily="66" charset="0"/>
              </a:rPr>
              <a:t>term</a:t>
            </a:r>
            <a:r>
              <a:rPr lang="en-GB" sz="2200" dirty="0" smtClean="0">
                <a:latin typeface="XCCW Joined PC1c" panose="03050602040000000000" pitchFamily="66" charset="0"/>
              </a:rPr>
              <a:t>)</a:t>
            </a:r>
          </a:p>
          <a:p>
            <a:endParaRPr lang="en-GB" sz="2200" dirty="0">
              <a:latin typeface="XCCW Joined PC1c" panose="03050602040000000000" pitchFamily="66" charset="0"/>
            </a:endParaRPr>
          </a:p>
          <a:p>
            <a:r>
              <a:rPr lang="en-GB" sz="2200" dirty="0">
                <a:latin typeface="XCCW Joined PC1c" panose="03050602040000000000" pitchFamily="66" charset="0"/>
              </a:rPr>
              <a:t>Spring concert </a:t>
            </a:r>
            <a:r>
              <a:rPr lang="en-GB" sz="2200" dirty="0" smtClean="0">
                <a:latin typeface="XCCW Joined PC1c" panose="03050602040000000000" pitchFamily="66" charset="0"/>
              </a:rPr>
              <a:t>(spring </a:t>
            </a:r>
            <a:r>
              <a:rPr lang="en-GB" sz="2200" dirty="0">
                <a:latin typeface="XCCW Joined PC1c" panose="03050602040000000000" pitchFamily="66" charset="0"/>
              </a:rPr>
              <a:t>term)</a:t>
            </a:r>
          </a:p>
          <a:p>
            <a:endParaRPr lang="en-GB" sz="2200" dirty="0" smtClean="0">
              <a:latin typeface="XCCW Joined PC1c" panose="03050602040000000000" pitchFamily="66" charset="0"/>
            </a:endParaRPr>
          </a:p>
          <a:p>
            <a:r>
              <a:rPr lang="en-GB" sz="2200" dirty="0" smtClean="0">
                <a:latin typeface="XCCW Joined PC1c" panose="03050602040000000000" pitchFamily="66" charset="0"/>
              </a:rPr>
              <a:t>Arts </a:t>
            </a:r>
            <a:r>
              <a:rPr lang="en-GB" sz="2200" dirty="0">
                <a:latin typeface="XCCW Joined PC1c" panose="03050602040000000000" pitchFamily="66" charset="0"/>
              </a:rPr>
              <a:t>Week </a:t>
            </a:r>
            <a:r>
              <a:rPr lang="en-GB" sz="2200" dirty="0" smtClean="0">
                <a:latin typeface="XCCW Joined PC1c" panose="03050602040000000000" pitchFamily="66" charset="0"/>
              </a:rPr>
              <a:t>production (summer </a:t>
            </a:r>
            <a:r>
              <a:rPr lang="en-GB" sz="2200" dirty="0">
                <a:latin typeface="XCCW Joined PC1c" panose="03050602040000000000" pitchFamily="66" charset="0"/>
              </a:rPr>
              <a:t>term)</a:t>
            </a:r>
          </a:p>
        </p:txBody>
      </p:sp>
      <p:pic>
        <p:nvPicPr>
          <p:cNvPr id="7" name="Picture 2" descr="Image result for music no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5399">
            <a:off x="7116834" y="978569"/>
            <a:ext cx="670973" cy="73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https://i.pinimg.com/736x/48/fc/24/48fc24416262fa68f8cb00ab2e1a93c5--music-clip-art-musical-notes-art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50382">
            <a:off x="6963949" y="5319681"/>
            <a:ext cx="745444" cy="13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pbs.twimg.com/media/DJmF-GvW0AAYyM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32856"/>
            <a:ext cx="2592288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3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XCCW Joined PC1c" panose="03050602040000000000" pitchFamily="66" charset="0"/>
              </a:rPr>
              <a:t>Computing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24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3" name="AutoShape 4" descr="Image result for computer 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611560" y="1268760"/>
            <a:ext cx="828092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XCCW Joined PC1c" panose="03050602040000000000" pitchFamily="66" charset="0"/>
              </a:rPr>
              <a:t>Weekly computing lessons in ICT suite</a:t>
            </a:r>
          </a:p>
          <a:p>
            <a:endParaRPr lang="en-GB" sz="2400" dirty="0">
              <a:latin typeface="XCCW Joined PC1c" panose="03050602040000000000" pitchFamily="66" charset="0"/>
            </a:endParaRPr>
          </a:p>
          <a:p>
            <a:r>
              <a:rPr lang="en-GB" sz="2400" dirty="0" smtClean="0">
                <a:latin typeface="XCCW Joined PC1c" panose="03050602040000000000" pitchFamily="66" charset="0"/>
              </a:rPr>
              <a:t>Use of iPads in different areas of learning</a:t>
            </a:r>
          </a:p>
          <a:p>
            <a:endParaRPr lang="en-GB" sz="2400" dirty="0">
              <a:latin typeface="XCCW Joined PC1c" panose="03050602040000000000" pitchFamily="66" charset="0"/>
            </a:endParaRPr>
          </a:p>
          <a:p>
            <a:r>
              <a:rPr lang="en-GB" sz="2400" dirty="0" smtClean="0">
                <a:latin typeface="XCCW Joined PC1c" panose="03050602040000000000" pitchFamily="66" charset="0"/>
              </a:rPr>
              <a:t>Linking ICT skills with humanities topics</a:t>
            </a:r>
          </a:p>
          <a:p>
            <a:endParaRPr lang="en-GB" sz="2400" dirty="0">
              <a:latin typeface="XCCW Joined PC1c" panose="03050602040000000000" pitchFamily="66" charset="0"/>
            </a:endParaRPr>
          </a:p>
          <a:p>
            <a:r>
              <a:rPr lang="en-GB" sz="2400" dirty="0" smtClean="0">
                <a:latin typeface="XCCW Joined PC1c" panose="03050602040000000000" pitchFamily="66" charset="0"/>
              </a:rPr>
              <a:t>Programming, IT around us, researching and presenting.</a:t>
            </a:r>
          </a:p>
          <a:p>
            <a:endParaRPr lang="en-GB" sz="2400" dirty="0">
              <a:latin typeface="XCCW Joined PC1c" panose="03050602040000000000" pitchFamily="66" charset="0"/>
            </a:endParaRPr>
          </a:p>
          <a:p>
            <a:endParaRPr lang="en-GB" sz="2400" dirty="0">
              <a:latin typeface="XCCW Joined PC1c" panose="03050602040000000000" pitchFamily="66" charset="0"/>
            </a:endParaRPr>
          </a:p>
          <a:p>
            <a:endParaRPr lang="en-GB" sz="2400" dirty="0" smtClean="0">
              <a:latin typeface="XCCW Joined PC1c" panose="03050602040000000000" pitchFamily="66" charset="0"/>
            </a:endParaRPr>
          </a:p>
          <a:p>
            <a:endParaRPr lang="en-GB" sz="2000" b="1" dirty="0">
              <a:latin typeface="XCCW Joined PC1c" panose="03050602040000000000" pitchFamily="66" charset="0"/>
            </a:endParaRPr>
          </a:p>
          <a:p>
            <a:endParaRPr lang="en-GB" sz="2000" b="1" dirty="0">
              <a:latin typeface="XCCW Joined PC1c" panose="03050602040000000000" pitchFamily="66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2304256" cy="17281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3744" y="4519263"/>
            <a:ext cx="2304257" cy="172819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sherington-website-DSC_208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270" y="4529406"/>
            <a:ext cx="2388231" cy="1718049"/>
          </a:xfrm>
          <a:prstGeom prst="rect">
            <a:avLst/>
          </a:prstGeom>
          <a:noFill/>
          <a:ln w="412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95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16632" y="-215005"/>
            <a:ext cx="7128792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XCCW Joined PC1c" panose="03050602040000000000" pitchFamily="66" charset="0"/>
              </a:rPr>
              <a:t>PSHE</a:t>
            </a:r>
            <a:endParaRPr lang="en-GB" sz="3200" dirty="0">
              <a:latin typeface="XCCW Joined PC1c" panose="03050602040000000000" pitchFamily="66" charset="0"/>
            </a:endParaRPr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6" y="538051"/>
            <a:ext cx="8943302" cy="59766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8128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900608" y="0"/>
            <a:ext cx="7128792" cy="1143000"/>
          </a:xfrm>
        </p:spPr>
        <p:txBody>
          <a:bodyPr>
            <a:normAutofit/>
          </a:bodyPr>
          <a:lstStyle/>
          <a:p>
            <a:r>
              <a:rPr lang="en-GB" sz="3200" dirty="0" smtClean="0">
                <a:latin typeface="XCCW Joined PC1c" panose="03050602040000000000" pitchFamily="66" charset="0"/>
              </a:rPr>
              <a:t>Sherington virtues</a:t>
            </a:r>
            <a:endParaRPr lang="en-GB" sz="3200" dirty="0">
              <a:latin typeface="XCCW Joined PC1c" panose="03050602040000000000" pitchFamily="66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83568" y="3573016"/>
            <a:ext cx="7834154" cy="180020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GB" sz="8000" dirty="0" smtClean="0">
                <a:latin typeface="XCCW Joined PC1c" panose="03050602040000000000" pitchFamily="66" charset="0"/>
              </a:rPr>
              <a:t>Something </a:t>
            </a:r>
            <a:r>
              <a:rPr lang="en-GB" sz="8000" dirty="0">
                <a:latin typeface="XCCW Joined PC1c" panose="03050602040000000000" pitchFamily="66" charset="0"/>
              </a:rPr>
              <a:t>that lies at the heart of Sherington is the children’s positive attitude to their own personal development and that of their peers. </a:t>
            </a:r>
            <a:endParaRPr lang="en-GB" sz="80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80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8000" dirty="0" smtClean="0">
                <a:latin typeface="XCCW Joined PC1c" panose="03050602040000000000" pitchFamily="66" charset="0"/>
              </a:rPr>
              <a:t>The </a:t>
            </a:r>
            <a:r>
              <a:rPr lang="en-GB" sz="8000" dirty="0">
                <a:latin typeface="XCCW Joined PC1c" panose="03050602040000000000" pitchFamily="66" charset="0"/>
              </a:rPr>
              <a:t>overarching aim of PSHE is to help children to develop the knowledge, skills and values to become healthy, happy, safe, confident, respectful and responsible members of our community – both now and in the future. </a:t>
            </a:r>
            <a:endParaRPr lang="en-GB" sz="8000" dirty="0" smtClean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endParaRPr lang="en-GB" sz="8000" dirty="0">
              <a:latin typeface="XCCW Joined PC1c" panose="03050602040000000000" pitchFamily="66" charset="0"/>
            </a:endParaRPr>
          </a:p>
          <a:p>
            <a:pPr marL="0" indent="0">
              <a:buNone/>
            </a:pPr>
            <a:r>
              <a:rPr lang="en-GB" sz="8000" dirty="0" smtClean="0">
                <a:latin typeface="XCCW Joined PC1c" panose="03050602040000000000" pitchFamily="66" charset="0"/>
              </a:rPr>
              <a:t>Year 2 – WISDOM assembly – </a:t>
            </a:r>
            <a:r>
              <a:rPr lang="en-GB" sz="8000" dirty="0" smtClean="0">
                <a:solidFill>
                  <a:srgbClr val="FF0000"/>
                </a:solidFill>
                <a:latin typeface="XCCW Joined PC1c" panose="03050602040000000000" pitchFamily="66" charset="0"/>
              </a:rPr>
              <a:t>26 November 2026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20744" t="22879" r="19710" b="20656"/>
          <a:stretch/>
        </p:blipFill>
        <p:spPr bwMode="auto">
          <a:xfrm>
            <a:off x="720224" y="980728"/>
            <a:ext cx="4533923" cy="2176481"/>
          </a:xfrm>
          <a:prstGeom prst="rect">
            <a:avLst/>
          </a:prstGeom>
          <a:ln w="38100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3" r="9666" b="2688"/>
          <a:stretch/>
        </p:blipFill>
        <p:spPr bwMode="auto">
          <a:xfrm>
            <a:off x="6228184" y="324535"/>
            <a:ext cx="2649578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3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1719</TotalTime>
  <Words>295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Year 2</vt:lpstr>
      <vt:lpstr>Reading</vt:lpstr>
      <vt:lpstr>Maths</vt:lpstr>
      <vt:lpstr>English</vt:lpstr>
      <vt:lpstr>Art/DT</vt:lpstr>
      <vt:lpstr>History and Geography</vt:lpstr>
      <vt:lpstr>PE</vt:lpstr>
      <vt:lpstr>Science</vt:lpstr>
      <vt:lpstr>RE</vt:lpstr>
      <vt:lpstr>Music</vt:lpstr>
      <vt:lpstr>Computing</vt:lpstr>
      <vt:lpstr>PSHE</vt:lpstr>
      <vt:lpstr>Sherington virtues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Teacher</dc:creator>
  <cp:lastModifiedBy>Amal Ali</cp:lastModifiedBy>
  <cp:revision>100</cp:revision>
  <dcterms:created xsi:type="dcterms:W3CDTF">2017-09-15T12:40:28Z</dcterms:created>
  <dcterms:modified xsi:type="dcterms:W3CDTF">2026-09-16T07:06:45Z</dcterms:modified>
</cp:coreProperties>
</file>