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71" r:id="rId3"/>
    <p:sldId id="281" r:id="rId4"/>
    <p:sldId id="283" r:id="rId5"/>
    <p:sldId id="284" r:id="rId6"/>
    <p:sldId id="277" r:id="rId7"/>
    <p:sldId id="257" r:id="rId8"/>
    <p:sldId id="279" r:id="rId9"/>
    <p:sldId id="260" r:id="rId10"/>
    <p:sldId id="259" r:id="rId11"/>
    <p:sldId id="274" r:id="rId12"/>
    <p:sldId id="262" r:id="rId13"/>
    <p:sldId id="261" r:id="rId14"/>
    <p:sldId id="270" r:id="rId15"/>
    <p:sldId id="264" r:id="rId16"/>
    <p:sldId id="265" r:id="rId17"/>
    <p:sldId id="263" r:id="rId18"/>
    <p:sldId id="280"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594" autoAdjust="0"/>
  </p:normalViewPr>
  <p:slideViewPr>
    <p:cSldViewPr>
      <p:cViewPr varScale="1">
        <p:scale>
          <a:sx n="67" d="100"/>
          <a:sy n="67" d="100"/>
        </p:scale>
        <p:origin x="1476"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4EE0131-935F-4C7E-BDDE-DB2CB2DDAB64}" type="datetimeFigureOut">
              <a:rPr lang="en-GB" smtClean="0"/>
              <a:t>23/09/2026</a:t>
            </a:fld>
            <a:endParaRPr lang="en-GB"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41FE801-09A3-47DF-AB35-FF57B9CDDD61}" type="slidenum">
              <a:rPr lang="en-GB" smtClean="0"/>
              <a:t>‹#›</a:t>
            </a:fld>
            <a:endParaRPr lang="en-GB" dirty="0"/>
          </a:p>
        </p:txBody>
      </p:sp>
    </p:spTree>
    <p:extLst>
      <p:ext uri="{BB962C8B-B14F-4D97-AF65-F5344CB8AC3E}">
        <p14:creationId xmlns:p14="http://schemas.microsoft.com/office/powerpoint/2010/main" val="29398029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241FE801-09A3-47DF-AB35-FF57B9CDDD61}" type="slidenum">
              <a:rPr lang="en-GB" smtClean="0"/>
              <a:t>1</a:t>
            </a:fld>
            <a:endParaRPr lang="en-GB" dirty="0"/>
          </a:p>
        </p:txBody>
      </p:sp>
    </p:spTree>
    <p:extLst>
      <p:ext uri="{BB962C8B-B14F-4D97-AF65-F5344CB8AC3E}">
        <p14:creationId xmlns:p14="http://schemas.microsoft.com/office/powerpoint/2010/main" val="35099311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41FE801-09A3-47DF-AB35-FF57B9CDDD61}" type="slidenum">
              <a:rPr lang="en-GB" smtClean="0"/>
              <a:t>2</a:t>
            </a:fld>
            <a:endParaRPr lang="en-GB" dirty="0"/>
          </a:p>
        </p:txBody>
      </p:sp>
    </p:spTree>
    <p:extLst>
      <p:ext uri="{BB962C8B-B14F-4D97-AF65-F5344CB8AC3E}">
        <p14:creationId xmlns:p14="http://schemas.microsoft.com/office/powerpoint/2010/main" val="8279568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WHAT ATTRACTED ME TO SHERINGTON/ PAST EXPERIENCES/ FUN STUFF</a:t>
            </a:r>
            <a:endParaRPr lang="en-GB" dirty="0" smtClean="0"/>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1FE801-09A3-47DF-AB35-FF57B9CDDD61}"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584573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1FE801-09A3-47DF-AB35-FF57B9CDDD61}"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580927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1FE801-09A3-47DF-AB35-FF57B9CDDD61}"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536885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LH</a:t>
            </a:r>
            <a:endParaRPr lang="en-GB" dirty="0"/>
          </a:p>
        </p:txBody>
      </p:sp>
      <p:sp>
        <p:nvSpPr>
          <p:cNvPr id="4" name="Slide Number Placeholder 3"/>
          <p:cNvSpPr>
            <a:spLocks noGrp="1"/>
          </p:cNvSpPr>
          <p:nvPr>
            <p:ph type="sldNum" sz="quarter" idx="10"/>
          </p:nvPr>
        </p:nvSpPr>
        <p:spPr/>
        <p:txBody>
          <a:bodyPr/>
          <a:lstStyle/>
          <a:p>
            <a:fld id="{241FE801-09A3-47DF-AB35-FF57B9CDDD61}" type="slidenum">
              <a:rPr lang="en-GB" smtClean="0"/>
              <a:t>6</a:t>
            </a:fld>
            <a:endParaRPr lang="en-GB" dirty="0"/>
          </a:p>
        </p:txBody>
      </p:sp>
    </p:spTree>
    <p:extLst>
      <p:ext uri="{BB962C8B-B14F-4D97-AF65-F5344CB8AC3E}">
        <p14:creationId xmlns:p14="http://schemas.microsoft.com/office/powerpoint/2010/main" val="6687754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KE</a:t>
            </a:r>
            <a:endParaRPr lang="en-GB" dirty="0"/>
          </a:p>
        </p:txBody>
      </p:sp>
      <p:sp>
        <p:nvSpPr>
          <p:cNvPr id="4" name="Slide Number Placeholder 3"/>
          <p:cNvSpPr>
            <a:spLocks noGrp="1"/>
          </p:cNvSpPr>
          <p:nvPr>
            <p:ph type="sldNum" sz="quarter" idx="10"/>
          </p:nvPr>
        </p:nvSpPr>
        <p:spPr/>
        <p:txBody>
          <a:bodyPr/>
          <a:lstStyle/>
          <a:p>
            <a:fld id="{241FE801-09A3-47DF-AB35-FF57B9CDDD61}" type="slidenum">
              <a:rPr lang="en-GB" smtClean="0"/>
              <a:t>7</a:t>
            </a:fld>
            <a:endParaRPr lang="en-GB" dirty="0"/>
          </a:p>
        </p:txBody>
      </p:sp>
    </p:spTree>
    <p:extLst>
      <p:ext uri="{BB962C8B-B14F-4D97-AF65-F5344CB8AC3E}">
        <p14:creationId xmlns:p14="http://schemas.microsoft.com/office/powerpoint/2010/main" val="4454106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LH</a:t>
            </a:r>
            <a:endParaRPr lang="en-GB" dirty="0"/>
          </a:p>
        </p:txBody>
      </p:sp>
      <p:sp>
        <p:nvSpPr>
          <p:cNvPr id="4" name="Slide Number Placeholder 3"/>
          <p:cNvSpPr>
            <a:spLocks noGrp="1"/>
          </p:cNvSpPr>
          <p:nvPr>
            <p:ph type="sldNum" sz="quarter" idx="10"/>
          </p:nvPr>
        </p:nvSpPr>
        <p:spPr/>
        <p:txBody>
          <a:bodyPr/>
          <a:lstStyle/>
          <a:p>
            <a:fld id="{241FE801-09A3-47DF-AB35-FF57B9CDDD61}" type="slidenum">
              <a:rPr lang="en-GB" smtClean="0"/>
              <a:t>8</a:t>
            </a:fld>
            <a:endParaRPr lang="en-GB" dirty="0"/>
          </a:p>
        </p:txBody>
      </p:sp>
    </p:spTree>
    <p:extLst>
      <p:ext uri="{BB962C8B-B14F-4D97-AF65-F5344CB8AC3E}">
        <p14:creationId xmlns:p14="http://schemas.microsoft.com/office/powerpoint/2010/main" val="8901852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KE Romans and why they invaded, Julius </a:t>
            </a:r>
            <a:r>
              <a:rPr lang="en-GB" dirty="0" err="1" smtClean="0"/>
              <a:t>Ceasar</a:t>
            </a:r>
            <a:r>
              <a:rPr lang="en-GB" dirty="0" smtClean="0"/>
              <a:t> and Boudicca.  Rise of British</a:t>
            </a:r>
            <a:r>
              <a:rPr lang="en-GB" baseline="0" dirty="0" smtClean="0"/>
              <a:t> Empire (trade routes and advances in technology).  Reformation (protestants and </a:t>
            </a:r>
            <a:r>
              <a:rPr lang="en-GB" baseline="0" dirty="0" err="1" smtClean="0"/>
              <a:t>catholics</a:t>
            </a:r>
            <a:r>
              <a:rPr lang="en-GB" baseline="0" dirty="0" smtClean="0"/>
              <a:t> and the importance of the pope and Henry VIII and his many wives! As well as dissolution of the monasteries.  Climate zones from tropical to polar and significance of the equator and tropics of Capricorn and cancer how this affects temperature, as well as time zones.  Polar regions (buzz day).  Arctic and Antarctica – glaciers! Personal favourite!  Volcanic eruptions personal favourite.</a:t>
            </a:r>
            <a:endParaRPr lang="en-GB" dirty="0"/>
          </a:p>
        </p:txBody>
      </p:sp>
      <p:sp>
        <p:nvSpPr>
          <p:cNvPr id="4" name="Slide Number Placeholder 3"/>
          <p:cNvSpPr>
            <a:spLocks noGrp="1"/>
          </p:cNvSpPr>
          <p:nvPr>
            <p:ph type="sldNum" sz="quarter" idx="10"/>
          </p:nvPr>
        </p:nvSpPr>
        <p:spPr/>
        <p:txBody>
          <a:bodyPr/>
          <a:lstStyle/>
          <a:p>
            <a:fld id="{241FE801-09A3-47DF-AB35-FF57B9CDDD61}" type="slidenum">
              <a:rPr lang="en-GB" smtClean="0"/>
              <a:t>9</a:t>
            </a:fld>
            <a:endParaRPr lang="en-GB" dirty="0"/>
          </a:p>
        </p:txBody>
      </p:sp>
    </p:spTree>
    <p:extLst>
      <p:ext uri="{BB962C8B-B14F-4D97-AF65-F5344CB8AC3E}">
        <p14:creationId xmlns:p14="http://schemas.microsoft.com/office/powerpoint/2010/main" val="13210411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LH</a:t>
            </a:r>
            <a:endParaRPr lang="en-GB" dirty="0"/>
          </a:p>
        </p:txBody>
      </p:sp>
      <p:sp>
        <p:nvSpPr>
          <p:cNvPr id="4" name="Slide Number Placeholder 3"/>
          <p:cNvSpPr>
            <a:spLocks noGrp="1"/>
          </p:cNvSpPr>
          <p:nvPr>
            <p:ph type="sldNum" sz="quarter" idx="10"/>
          </p:nvPr>
        </p:nvSpPr>
        <p:spPr/>
        <p:txBody>
          <a:bodyPr/>
          <a:lstStyle/>
          <a:p>
            <a:fld id="{241FE801-09A3-47DF-AB35-FF57B9CDDD61}" type="slidenum">
              <a:rPr lang="en-GB" smtClean="0"/>
              <a:t>10</a:t>
            </a:fld>
            <a:endParaRPr lang="en-GB" dirty="0"/>
          </a:p>
        </p:txBody>
      </p:sp>
    </p:spTree>
    <p:extLst>
      <p:ext uri="{BB962C8B-B14F-4D97-AF65-F5344CB8AC3E}">
        <p14:creationId xmlns:p14="http://schemas.microsoft.com/office/powerpoint/2010/main" val="17736661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solidFill>
                  <a:srgbClr val="002060"/>
                </a:solidFill>
                <a:latin typeface="XCCW Joined PC1c" panose="03050602040000000000" pitchFamily="66" charset="0"/>
              </a:rPr>
              <a:t>KE Use of games, songs and videos to support learning to make lessons fun, interactive and engaging.  4 key skills,</a:t>
            </a:r>
            <a:r>
              <a:rPr lang="en-GB" sz="1200" baseline="0" dirty="0" smtClean="0">
                <a:solidFill>
                  <a:srgbClr val="002060"/>
                </a:solidFill>
                <a:latin typeface="XCCW Joined PC1c" panose="03050602040000000000" pitchFamily="66" charset="0"/>
              </a:rPr>
              <a:t> grammar focus.  Enrichment learn about French city or overseas territory</a:t>
            </a:r>
            <a:endParaRPr lang="en-GB" sz="1200" dirty="0" smtClean="0">
              <a:solidFill>
                <a:srgbClr val="002060"/>
              </a:solidFill>
              <a:latin typeface="XCCW Joined PC1c" panose="03050602040000000000" pitchFamily="66" charset="0"/>
            </a:endParaRPr>
          </a:p>
          <a:p>
            <a:endParaRPr lang="en-GB" dirty="0"/>
          </a:p>
        </p:txBody>
      </p:sp>
      <p:sp>
        <p:nvSpPr>
          <p:cNvPr id="4" name="Slide Number Placeholder 3"/>
          <p:cNvSpPr>
            <a:spLocks noGrp="1"/>
          </p:cNvSpPr>
          <p:nvPr>
            <p:ph type="sldNum" sz="quarter" idx="10"/>
          </p:nvPr>
        </p:nvSpPr>
        <p:spPr/>
        <p:txBody>
          <a:bodyPr/>
          <a:lstStyle/>
          <a:p>
            <a:fld id="{241FE801-09A3-47DF-AB35-FF57B9CDDD61}" type="slidenum">
              <a:rPr lang="en-GB" smtClean="0"/>
              <a:t>11</a:t>
            </a:fld>
            <a:endParaRPr lang="en-GB" dirty="0"/>
          </a:p>
        </p:txBody>
      </p:sp>
    </p:spTree>
    <p:extLst>
      <p:ext uri="{BB962C8B-B14F-4D97-AF65-F5344CB8AC3E}">
        <p14:creationId xmlns:p14="http://schemas.microsoft.com/office/powerpoint/2010/main" val="17736661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LH</a:t>
            </a:r>
            <a:endParaRPr lang="en-GB" dirty="0"/>
          </a:p>
        </p:txBody>
      </p:sp>
      <p:sp>
        <p:nvSpPr>
          <p:cNvPr id="4" name="Slide Number Placeholder 3"/>
          <p:cNvSpPr>
            <a:spLocks noGrp="1"/>
          </p:cNvSpPr>
          <p:nvPr>
            <p:ph type="sldNum" sz="quarter" idx="10"/>
          </p:nvPr>
        </p:nvSpPr>
        <p:spPr/>
        <p:txBody>
          <a:bodyPr/>
          <a:lstStyle/>
          <a:p>
            <a:fld id="{241FE801-09A3-47DF-AB35-FF57B9CDDD61}" type="slidenum">
              <a:rPr lang="en-GB" smtClean="0"/>
              <a:t>12</a:t>
            </a:fld>
            <a:endParaRPr lang="en-GB" dirty="0"/>
          </a:p>
        </p:txBody>
      </p:sp>
    </p:spTree>
    <p:extLst>
      <p:ext uri="{BB962C8B-B14F-4D97-AF65-F5344CB8AC3E}">
        <p14:creationId xmlns:p14="http://schemas.microsoft.com/office/powerpoint/2010/main" val="10168949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KE: key skills of design,</a:t>
            </a:r>
            <a:r>
              <a:rPr lang="en-GB" baseline="0" dirty="0" smtClean="0"/>
              <a:t> make and evaluate.  All art and DT to have strong cross curricular links.  Arts Week, top secret at the moment</a:t>
            </a:r>
            <a:endParaRPr lang="en-GB" dirty="0"/>
          </a:p>
        </p:txBody>
      </p:sp>
      <p:sp>
        <p:nvSpPr>
          <p:cNvPr id="4" name="Slide Number Placeholder 3"/>
          <p:cNvSpPr>
            <a:spLocks noGrp="1"/>
          </p:cNvSpPr>
          <p:nvPr>
            <p:ph type="sldNum" sz="quarter" idx="10"/>
          </p:nvPr>
        </p:nvSpPr>
        <p:spPr/>
        <p:txBody>
          <a:bodyPr/>
          <a:lstStyle/>
          <a:p>
            <a:fld id="{241FE801-09A3-47DF-AB35-FF57B9CDDD61}" type="slidenum">
              <a:rPr lang="en-GB" smtClean="0"/>
              <a:t>13</a:t>
            </a:fld>
            <a:endParaRPr lang="en-GB" dirty="0"/>
          </a:p>
        </p:txBody>
      </p:sp>
    </p:spTree>
    <p:extLst>
      <p:ext uri="{BB962C8B-B14F-4D97-AF65-F5344CB8AC3E}">
        <p14:creationId xmlns:p14="http://schemas.microsoft.com/office/powerpoint/2010/main" val="37705228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LH</a:t>
            </a:r>
            <a:endParaRPr lang="en-GB" dirty="0"/>
          </a:p>
        </p:txBody>
      </p:sp>
      <p:sp>
        <p:nvSpPr>
          <p:cNvPr id="4" name="Slide Number Placeholder 3"/>
          <p:cNvSpPr>
            <a:spLocks noGrp="1"/>
          </p:cNvSpPr>
          <p:nvPr>
            <p:ph type="sldNum" sz="quarter" idx="10"/>
          </p:nvPr>
        </p:nvSpPr>
        <p:spPr/>
        <p:txBody>
          <a:bodyPr/>
          <a:lstStyle/>
          <a:p>
            <a:fld id="{241FE801-09A3-47DF-AB35-FF57B9CDDD61}" type="slidenum">
              <a:rPr lang="en-GB" smtClean="0"/>
              <a:t>14</a:t>
            </a:fld>
            <a:endParaRPr lang="en-GB" dirty="0"/>
          </a:p>
        </p:txBody>
      </p:sp>
    </p:spTree>
    <p:extLst>
      <p:ext uri="{BB962C8B-B14F-4D97-AF65-F5344CB8AC3E}">
        <p14:creationId xmlns:p14="http://schemas.microsoft.com/office/powerpoint/2010/main" val="29598528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KE -  include worry box.  Help</a:t>
            </a:r>
            <a:r>
              <a:rPr lang="en-GB" baseline="0" dirty="0" smtClean="0"/>
              <a:t> children to build their confidence, self esteem and have an open platform to discuss ideas, concerns.</a:t>
            </a:r>
            <a:endParaRPr lang="en-GB" dirty="0"/>
          </a:p>
        </p:txBody>
      </p:sp>
      <p:sp>
        <p:nvSpPr>
          <p:cNvPr id="4" name="Slide Number Placeholder 3"/>
          <p:cNvSpPr>
            <a:spLocks noGrp="1"/>
          </p:cNvSpPr>
          <p:nvPr>
            <p:ph type="sldNum" sz="quarter" idx="10"/>
          </p:nvPr>
        </p:nvSpPr>
        <p:spPr/>
        <p:txBody>
          <a:bodyPr/>
          <a:lstStyle/>
          <a:p>
            <a:fld id="{241FE801-09A3-47DF-AB35-FF57B9CDDD61}" type="slidenum">
              <a:rPr lang="en-GB" smtClean="0"/>
              <a:t>15</a:t>
            </a:fld>
            <a:endParaRPr lang="en-GB" dirty="0"/>
          </a:p>
        </p:txBody>
      </p:sp>
    </p:spTree>
    <p:extLst>
      <p:ext uri="{BB962C8B-B14F-4D97-AF65-F5344CB8AC3E}">
        <p14:creationId xmlns:p14="http://schemas.microsoft.com/office/powerpoint/2010/main" val="6952518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LH </a:t>
            </a:r>
            <a:endParaRPr lang="en-GB" dirty="0"/>
          </a:p>
        </p:txBody>
      </p:sp>
      <p:sp>
        <p:nvSpPr>
          <p:cNvPr id="4" name="Slide Number Placeholder 3"/>
          <p:cNvSpPr>
            <a:spLocks noGrp="1"/>
          </p:cNvSpPr>
          <p:nvPr>
            <p:ph type="sldNum" sz="quarter" idx="10"/>
          </p:nvPr>
        </p:nvSpPr>
        <p:spPr/>
        <p:txBody>
          <a:bodyPr/>
          <a:lstStyle/>
          <a:p>
            <a:fld id="{241FE801-09A3-47DF-AB35-FF57B9CDDD61}" type="slidenum">
              <a:rPr lang="en-GB" smtClean="0"/>
              <a:t>16</a:t>
            </a:fld>
            <a:endParaRPr lang="en-GB" dirty="0"/>
          </a:p>
        </p:txBody>
      </p:sp>
    </p:spTree>
    <p:extLst>
      <p:ext uri="{BB962C8B-B14F-4D97-AF65-F5344CB8AC3E}">
        <p14:creationId xmlns:p14="http://schemas.microsoft.com/office/powerpoint/2010/main" val="34677930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KE. Have</a:t>
            </a:r>
            <a:r>
              <a:rPr lang="en-GB" baseline="0" dirty="0" smtClean="0"/>
              <a:t> received laminated </a:t>
            </a:r>
            <a:r>
              <a:rPr lang="en-GB" baseline="0" dirty="0" err="1" smtClean="0"/>
              <a:t>overiew</a:t>
            </a:r>
            <a:r>
              <a:rPr lang="en-GB" baseline="0" dirty="0" smtClean="0"/>
              <a:t> with days.  Teacher alongside Mr Flynn.  Number of clubs to join to further develop skills</a:t>
            </a:r>
            <a:endParaRPr lang="en-GB" dirty="0"/>
          </a:p>
        </p:txBody>
      </p:sp>
      <p:sp>
        <p:nvSpPr>
          <p:cNvPr id="4" name="Slide Number Placeholder 3"/>
          <p:cNvSpPr>
            <a:spLocks noGrp="1"/>
          </p:cNvSpPr>
          <p:nvPr>
            <p:ph type="sldNum" sz="quarter" idx="10"/>
          </p:nvPr>
        </p:nvSpPr>
        <p:spPr/>
        <p:txBody>
          <a:bodyPr/>
          <a:lstStyle/>
          <a:p>
            <a:fld id="{241FE801-09A3-47DF-AB35-FF57B9CDDD61}" type="slidenum">
              <a:rPr lang="en-GB" smtClean="0"/>
              <a:t>17</a:t>
            </a:fld>
            <a:endParaRPr lang="en-GB" dirty="0"/>
          </a:p>
        </p:txBody>
      </p:sp>
    </p:spTree>
    <p:extLst>
      <p:ext uri="{BB962C8B-B14F-4D97-AF65-F5344CB8AC3E}">
        <p14:creationId xmlns:p14="http://schemas.microsoft.com/office/powerpoint/2010/main" val="24758213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5D42745E-F37B-48B1-B180-098CC38F37E9}" type="datetimeFigureOut">
              <a:rPr lang="en-GB" smtClean="0"/>
              <a:t>23/09/2026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2027D89-0171-4EA9-9DF7-BD441441A077}" type="slidenum">
              <a:rPr lang="en-GB" smtClean="0"/>
              <a:t>‹#›</a:t>
            </a:fld>
            <a:endParaRPr lang="en-GB" dirty="0"/>
          </a:p>
        </p:txBody>
      </p:sp>
    </p:spTree>
    <p:extLst>
      <p:ext uri="{BB962C8B-B14F-4D97-AF65-F5344CB8AC3E}">
        <p14:creationId xmlns:p14="http://schemas.microsoft.com/office/powerpoint/2010/main" val="32465872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D42745E-F37B-48B1-B180-098CC38F37E9}" type="datetimeFigureOut">
              <a:rPr lang="en-GB" smtClean="0"/>
              <a:t>23/09/2026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2027D89-0171-4EA9-9DF7-BD441441A077}" type="slidenum">
              <a:rPr lang="en-GB" smtClean="0"/>
              <a:t>‹#›</a:t>
            </a:fld>
            <a:endParaRPr lang="en-GB" dirty="0"/>
          </a:p>
        </p:txBody>
      </p:sp>
    </p:spTree>
    <p:extLst>
      <p:ext uri="{BB962C8B-B14F-4D97-AF65-F5344CB8AC3E}">
        <p14:creationId xmlns:p14="http://schemas.microsoft.com/office/powerpoint/2010/main" val="15100919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D42745E-F37B-48B1-B180-098CC38F37E9}" type="datetimeFigureOut">
              <a:rPr lang="en-GB" smtClean="0"/>
              <a:t>23/09/2026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2027D89-0171-4EA9-9DF7-BD441441A077}" type="slidenum">
              <a:rPr lang="en-GB" smtClean="0"/>
              <a:t>‹#›</a:t>
            </a:fld>
            <a:endParaRPr lang="en-GB" dirty="0"/>
          </a:p>
        </p:txBody>
      </p:sp>
    </p:spTree>
    <p:extLst>
      <p:ext uri="{BB962C8B-B14F-4D97-AF65-F5344CB8AC3E}">
        <p14:creationId xmlns:p14="http://schemas.microsoft.com/office/powerpoint/2010/main" val="32531168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5D42745E-F37B-48B1-B180-098CC38F37E9}" type="datetimeFigureOut">
              <a:rPr lang="en-GB" smtClean="0"/>
              <a:t>23/09/2026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2027D89-0171-4EA9-9DF7-BD441441A077}" type="slidenum">
              <a:rPr lang="en-GB" smtClean="0"/>
              <a:t>‹#›</a:t>
            </a:fld>
            <a:endParaRPr lang="en-GB" dirty="0"/>
          </a:p>
        </p:txBody>
      </p:sp>
    </p:spTree>
    <p:extLst>
      <p:ext uri="{BB962C8B-B14F-4D97-AF65-F5344CB8AC3E}">
        <p14:creationId xmlns:p14="http://schemas.microsoft.com/office/powerpoint/2010/main" val="33707770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5D42745E-F37B-48B1-B180-098CC38F37E9}" type="datetimeFigureOut">
              <a:rPr lang="en-GB" smtClean="0"/>
              <a:t>23/09/2026</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22027D89-0171-4EA9-9DF7-BD441441A077}" type="slidenum">
              <a:rPr lang="en-GB" smtClean="0"/>
              <a:t>‹#›</a:t>
            </a:fld>
            <a:endParaRPr lang="en-GB" dirty="0"/>
          </a:p>
        </p:txBody>
      </p:sp>
    </p:spTree>
    <p:extLst>
      <p:ext uri="{BB962C8B-B14F-4D97-AF65-F5344CB8AC3E}">
        <p14:creationId xmlns:p14="http://schemas.microsoft.com/office/powerpoint/2010/main" val="1394636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5D42745E-F37B-48B1-B180-098CC38F37E9}" type="datetimeFigureOut">
              <a:rPr lang="en-GB" smtClean="0"/>
              <a:t>23/09/2026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22027D89-0171-4EA9-9DF7-BD441441A077}" type="slidenum">
              <a:rPr lang="en-GB" smtClean="0"/>
              <a:t>‹#›</a:t>
            </a:fld>
            <a:endParaRPr lang="en-GB" dirty="0"/>
          </a:p>
        </p:txBody>
      </p:sp>
    </p:spTree>
    <p:extLst>
      <p:ext uri="{BB962C8B-B14F-4D97-AF65-F5344CB8AC3E}">
        <p14:creationId xmlns:p14="http://schemas.microsoft.com/office/powerpoint/2010/main" val="23075688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42745E-F37B-48B1-B180-098CC38F37E9}" type="datetimeFigureOut">
              <a:rPr lang="en-GB" smtClean="0"/>
              <a:t>23/09/2026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22027D89-0171-4EA9-9DF7-BD441441A077}" type="slidenum">
              <a:rPr lang="en-GB" smtClean="0"/>
              <a:t>‹#›</a:t>
            </a:fld>
            <a:endParaRPr lang="en-GB" dirty="0"/>
          </a:p>
        </p:txBody>
      </p:sp>
    </p:spTree>
    <p:extLst>
      <p:ext uri="{BB962C8B-B14F-4D97-AF65-F5344CB8AC3E}">
        <p14:creationId xmlns:p14="http://schemas.microsoft.com/office/powerpoint/2010/main" val="915002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D42745E-F37B-48B1-B180-098CC38F37E9}" type="datetimeFigureOut">
              <a:rPr lang="en-GB" smtClean="0"/>
              <a:t>23/09/2026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2027D89-0171-4EA9-9DF7-BD441441A077}" type="slidenum">
              <a:rPr lang="en-GB" smtClean="0"/>
              <a:t>‹#›</a:t>
            </a:fld>
            <a:endParaRPr lang="en-GB" dirty="0"/>
          </a:p>
        </p:txBody>
      </p:sp>
    </p:spTree>
    <p:extLst>
      <p:ext uri="{BB962C8B-B14F-4D97-AF65-F5344CB8AC3E}">
        <p14:creationId xmlns:p14="http://schemas.microsoft.com/office/powerpoint/2010/main" val="4417543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D42745E-F37B-48B1-B180-098CC38F37E9}" type="datetimeFigureOut">
              <a:rPr lang="en-GB" smtClean="0"/>
              <a:t>23/09/2026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2027D89-0171-4EA9-9DF7-BD441441A077}" type="slidenum">
              <a:rPr lang="en-GB" smtClean="0"/>
              <a:t>‹#›</a:t>
            </a:fld>
            <a:endParaRPr lang="en-GB" dirty="0"/>
          </a:p>
        </p:txBody>
      </p:sp>
    </p:spTree>
    <p:extLst>
      <p:ext uri="{BB962C8B-B14F-4D97-AF65-F5344CB8AC3E}">
        <p14:creationId xmlns:p14="http://schemas.microsoft.com/office/powerpoint/2010/main" val="4667521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D42745E-F37B-48B1-B180-098CC38F37E9}" type="datetimeFigureOut">
              <a:rPr lang="en-GB" smtClean="0"/>
              <a:t>23/09/2026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2027D89-0171-4EA9-9DF7-BD441441A077}" type="slidenum">
              <a:rPr lang="en-GB" smtClean="0"/>
              <a:t>‹#›</a:t>
            </a:fld>
            <a:endParaRPr lang="en-GB" dirty="0"/>
          </a:p>
        </p:txBody>
      </p:sp>
    </p:spTree>
    <p:extLst>
      <p:ext uri="{BB962C8B-B14F-4D97-AF65-F5344CB8AC3E}">
        <p14:creationId xmlns:p14="http://schemas.microsoft.com/office/powerpoint/2010/main" val="3117961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D42745E-F37B-48B1-B180-098CC38F37E9}" type="datetimeFigureOut">
              <a:rPr lang="en-GB" smtClean="0"/>
              <a:t>23/09/2026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2027D89-0171-4EA9-9DF7-BD441441A077}" type="slidenum">
              <a:rPr lang="en-GB" smtClean="0"/>
              <a:t>‹#›</a:t>
            </a:fld>
            <a:endParaRPr lang="en-GB" dirty="0"/>
          </a:p>
        </p:txBody>
      </p:sp>
    </p:spTree>
    <p:extLst>
      <p:ext uri="{BB962C8B-B14F-4D97-AF65-F5344CB8AC3E}">
        <p14:creationId xmlns:p14="http://schemas.microsoft.com/office/powerpoint/2010/main" val="36219442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42745E-F37B-48B1-B180-098CC38F37E9}" type="datetimeFigureOut">
              <a:rPr lang="en-GB" smtClean="0"/>
              <a:t>23/09/2026</a:t>
            </a:fld>
            <a:endParaRPr lang="en-GB"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027D89-0171-4EA9-9DF7-BD441441A077}" type="slidenum">
              <a:rPr lang="en-GB" smtClean="0"/>
              <a:t>‹#›</a:t>
            </a:fld>
            <a:endParaRPr lang="en-GB" dirty="0"/>
          </a:p>
        </p:txBody>
      </p:sp>
    </p:spTree>
    <p:extLst>
      <p:ext uri="{BB962C8B-B14F-4D97-AF65-F5344CB8AC3E}">
        <p14:creationId xmlns:p14="http://schemas.microsoft.com/office/powerpoint/2010/main" val="29173133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8.jpeg"/><Relationship Id="rId13" Type="http://schemas.openxmlformats.org/officeDocument/2006/relationships/image" Target="../media/image13.jpeg"/><Relationship Id="rId3" Type="http://schemas.openxmlformats.org/officeDocument/2006/relationships/image" Target="../media/image3.png"/><Relationship Id="rId7" Type="http://schemas.openxmlformats.org/officeDocument/2006/relationships/image" Target="../media/image7.jpeg"/><Relationship Id="rId12" Type="http://schemas.openxmlformats.org/officeDocument/2006/relationships/image" Target="../media/image12.jpeg"/><Relationship Id="rId17" Type="http://schemas.openxmlformats.org/officeDocument/2006/relationships/image" Target="../media/image17.png"/><Relationship Id="rId2" Type="http://schemas.openxmlformats.org/officeDocument/2006/relationships/notesSlide" Target="../notesSlides/notesSlide3.xml"/><Relationship Id="rId16" Type="http://schemas.openxmlformats.org/officeDocument/2006/relationships/image" Target="../media/image16.jpeg"/><Relationship Id="rId1" Type="http://schemas.openxmlformats.org/officeDocument/2006/relationships/slideLayout" Target="../slideLayouts/slideLayout1.xml"/><Relationship Id="rId6" Type="http://schemas.openxmlformats.org/officeDocument/2006/relationships/image" Target="../media/image6.jpeg"/><Relationship Id="rId11" Type="http://schemas.openxmlformats.org/officeDocument/2006/relationships/image" Target="../media/image11.jpeg"/><Relationship Id="rId5" Type="http://schemas.openxmlformats.org/officeDocument/2006/relationships/image" Target="../media/image5.jpeg"/><Relationship Id="rId15" Type="http://schemas.openxmlformats.org/officeDocument/2006/relationships/image" Target="../media/image15.JPG"/><Relationship Id="rId10" Type="http://schemas.openxmlformats.org/officeDocument/2006/relationships/image" Target="../media/image10.jpeg"/><Relationship Id="rId4" Type="http://schemas.openxmlformats.org/officeDocument/2006/relationships/image" Target="../media/image4.jpeg"/><Relationship Id="rId9" Type="http://schemas.openxmlformats.org/officeDocument/2006/relationships/image" Target="../media/image9.jpeg"/><Relationship Id="rId14" Type="http://schemas.openxmlformats.org/officeDocument/2006/relationships/image" Target="../media/image14.jpeg"/></Relationships>
</file>

<file path=ppt/slides/_rels/slide4.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5.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6.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jpeg"/><Relationship Id="rId7" Type="http://schemas.openxmlformats.org/officeDocument/2006/relationships/image" Target="../media/image37.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jpeg"/></Relationships>
</file>

<file path=ppt/slides/_rels/slide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0.png"/></Relationships>
</file>

<file path=ppt/slides/_rels/slide8.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9.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7.jpeg"/><Relationship Id="rId7" Type="http://schemas.openxmlformats.org/officeDocument/2006/relationships/image" Target="../media/image51.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1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1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1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58.jpeg"/></Relationships>
</file>

<file path=ppt/slides/_rels/slide1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1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66.jpeg"/><Relationship Id="rId5" Type="http://schemas.openxmlformats.org/officeDocument/2006/relationships/image" Target="../media/image65.png"/><Relationship Id="rId4" Type="http://schemas.openxmlformats.org/officeDocument/2006/relationships/image" Target="../media/image64.jpeg"/></Relationships>
</file>

<file path=ppt/slides/_rels/slide1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68.jpeg"/></Relationships>
</file>

<file path=ppt/slides/_rels/slide1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73.jpeg"/><Relationship Id="rId5" Type="http://schemas.openxmlformats.org/officeDocument/2006/relationships/image" Target="../media/image72.jpeg"/><Relationship Id="rId4" Type="http://schemas.openxmlformats.org/officeDocument/2006/relationships/image" Target="../media/image7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07504" y="2564904"/>
            <a:ext cx="9036496" cy="3785652"/>
          </a:xfrm>
          <a:prstGeom prst="rect">
            <a:avLst/>
          </a:prstGeom>
          <a:noFill/>
        </p:spPr>
        <p:txBody>
          <a:bodyPr wrap="square" rtlCol="0">
            <a:spAutoFit/>
          </a:bodyPr>
          <a:lstStyle/>
          <a:p>
            <a:pPr algn="ctr"/>
            <a:r>
              <a:rPr lang="en-GB" sz="2400" dirty="0" smtClean="0">
                <a:solidFill>
                  <a:srgbClr val="0070C0"/>
                </a:solidFill>
                <a:latin typeface="XCCW Joined PC1c" panose="03050602040000000000" pitchFamily="66" charset="0"/>
              </a:rPr>
              <a:t>Class: </a:t>
            </a:r>
            <a:r>
              <a:rPr lang="en-GB" sz="2400" dirty="0" smtClean="0">
                <a:solidFill>
                  <a:srgbClr val="002060"/>
                </a:solidFill>
                <a:latin typeface="XCCW Joined PC1c" panose="03050602040000000000" pitchFamily="66" charset="0"/>
              </a:rPr>
              <a:t>4E – Everest</a:t>
            </a:r>
          </a:p>
          <a:p>
            <a:pPr algn="ctr"/>
            <a:endParaRPr lang="en-GB" sz="2400" dirty="0">
              <a:solidFill>
                <a:srgbClr val="0070C0"/>
              </a:solidFill>
              <a:latin typeface="XCCW Joined PC1c" panose="03050602040000000000" pitchFamily="66" charset="0"/>
            </a:endParaRPr>
          </a:p>
          <a:p>
            <a:pPr algn="ctr"/>
            <a:r>
              <a:rPr lang="en-GB" sz="2400" dirty="0" smtClean="0">
                <a:solidFill>
                  <a:srgbClr val="0070C0"/>
                </a:solidFill>
                <a:latin typeface="XCCW Joined PC1c" panose="03050602040000000000" pitchFamily="66" charset="0"/>
              </a:rPr>
              <a:t>Teacher: </a:t>
            </a:r>
            <a:r>
              <a:rPr lang="en-GB" sz="2400" dirty="0" smtClean="0">
                <a:solidFill>
                  <a:srgbClr val="002060"/>
                </a:solidFill>
                <a:latin typeface="XCCW Joined PC1c" panose="03050602040000000000" pitchFamily="66" charset="0"/>
              </a:rPr>
              <a:t>Miss Edwards</a:t>
            </a:r>
          </a:p>
          <a:p>
            <a:pPr algn="ctr"/>
            <a:endParaRPr lang="en-GB" sz="2400" dirty="0" smtClean="0">
              <a:solidFill>
                <a:srgbClr val="002060"/>
              </a:solidFill>
              <a:latin typeface="XCCW Joined PC1c" panose="03050602040000000000" pitchFamily="66" charset="0"/>
            </a:endParaRPr>
          </a:p>
          <a:p>
            <a:pPr algn="ctr"/>
            <a:endParaRPr lang="en-GB" sz="2400" dirty="0">
              <a:solidFill>
                <a:srgbClr val="002060"/>
              </a:solidFill>
              <a:latin typeface="XCCW Joined PC1c" panose="03050602040000000000" pitchFamily="66" charset="0"/>
            </a:endParaRPr>
          </a:p>
          <a:p>
            <a:pPr algn="ctr"/>
            <a:r>
              <a:rPr lang="en-GB" sz="2400" dirty="0" smtClean="0">
                <a:solidFill>
                  <a:srgbClr val="0070C0"/>
                </a:solidFill>
                <a:latin typeface="XCCW Joined PC1c" panose="03050602040000000000" pitchFamily="66" charset="0"/>
              </a:rPr>
              <a:t>Class: </a:t>
            </a:r>
            <a:r>
              <a:rPr lang="en-GB" sz="2400" dirty="0" smtClean="0">
                <a:solidFill>
                  <a:srgbClr val="002060"/>
                </a:solidFill>
                <a:latin typeface="XCCW Joined PC1c" panose="03050602040000000000" pitchFamily="66" charset="0"/>
              </a:rPr>
              <a:t>4H – Himalayas</a:t>
            </a:r>
          </a:p>
          <a:p>
            <a:pPr algn="ctr"/>
            <a:endParaRPr lang="en-GB" sz="2400" dirty="0">
              <a:solidFill>
                <a:srgbClr val="002060"/>
              </a:solidFill>
              <a:latin typeface="XCCW Joined PC1c" panose="03050602040000000000" pitchFamily="66" charset="0"/>
            </a:endParaRPr>
          </a:p>
          <a:p>
            <a:pPr algn="ctr"/>
            <a:r>
              <a:rPr lang="en-GB" sz="2400" dirty="0" smtClean="0">
                <a:solidFill>
                  <a:srgbClr val="0070C0"/>
                </a:solidFill>
                <a:latin typeface="XCCW Joined PC1c" panose="03050602040000000000" pitchFamily="66" charset="0"/>
              </a:rPr>
              <a:t>Teacher: </a:t>
            </a:r>
            <a:r>
              <a:rPr lang="en-GB" sz="2400" dirty="0" smtClean="0">
                <a:solidFill>
                  <a:srgbClr val="002060"/>
                </a:solidFill>
                <a:latin typeface="XCCW Joined PC1c" panose="03050602040000000000" pitchFamily="66" charset="0"/>
              </a:rPr>
              <a:t>Miss Hawkins</a:t>
            </a:r>
          </a:p>
          <a:p>
            <a:pPr algn="ctr"/>
            <a:endParaRPr lang="en-GB" sz="2400" dirty="0">
              <a:solidFill>
                <a:srgbClr val="002060"/>
              </a:solidFill>
              <a:latin typeface="XCCW Joined PC1c" panose="03050602040000000000" pitchFamily="66" charset="0"/>
            </a:endParaRPr>
          </a:p>
          <a:p>
            <a:pPr algn="ctr"/>
            <a:r>
              <a:rPr lang="en-GB" sz="2400" dirty="0" smtClean="0">
                <a:solidFill>
                  <a:srgbClr val="0070C0"/>
                </a:solidFill>
                <a:latin typeface="XCCW Joined PC1c" panose="03050602040000000000" pitchFamily="66" charset="0"/>
              </a:rPr>
              <a:t>LSA’s:</a:t>
            </a:r>
            <a:r>
              <a:rPr lang="en-GB" sz="2400" dirty="0" smtClean="0">
                <a:solidFill>
                  <a:srgbClr val="002060"/>
                </a:solidFill>
                <a:latin typeface="XCCW Joined PC1c" panose="03050602040000000000" pitchFamily="66" charset="0"/>
              </a:rPr>
              <a:t> Miss Thomas &amp; Miss Lilburn</a:t>
            </a:r>
            <a:endParaRPr lang="en-GB" sz="2400" dirty="0">
              <a:solidFill>
                <a:srgbClr val="002060"/>
              </a:solidFill>
              <a:latin typeface="XCCW Joined PC1c" panose="03050602040000000000" pitchFamily="66" charset="0"/>
            </a:endParaRPr>
          </a:p>
        </p:txBody>
      </p:sp>
      <p:pic>
        <p:nvPicPr>
          <p:cNvPr id="1026" name="Picture 2" descr="The Bold Movement"/>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7534" b="9481"/>
          <a:stretch/>
        </p:blipFill>
        <p:spPr bwMode="auto">
          <a:xfrm>
            <a:off x="2311096" y="260648"/>
            <a:ext cx="4629312" cy="19442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15242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Seven Tips To Improve Your About Me Page on your websi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404664"/>
            <a:ext cx="8248187" cy="58326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74895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Exerz 30CM Educational World Globe XL Swivel Rotating Globe - Diameter 30cm  : Amazon.co.uk: Stationery &amp; Office Supplies"/>
          <p:cNvSpPr>
            <a:spLocks noChangeAspect="1" noChangeArrowheads="1"/>
          </p:cNvSpPr>
          <p:nvPr/>
        </p:nvSpPr>
        <p:spPr bwMode="auto">
          <a:xfrm>
            <a:off x="1259681" y="74890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a:defRPr/>
            </a:pPr>
            <a:endParaRPr lang="en-GB" sz="1350">
              <a:solidFill>
                <a:prstClr val="black"/>
              </a:solidFill>
              <a:latin typeface="Calibri"/>
            </a:endParaRPr>
          </a:p>
        </p:txBody>
      </p:sp>
      <p:sp>
        <p:nvSpPr>
          <p:cNvPr id="3" name="AutoShape 4" descr="Exerz 30CM Educational World Globe XL Swivel Rotating Globe - Diameter 30cm  : Amazon.co.uk: Stationery &amp; Office Supplies"/>
          <p:cNvSpPr>
            <a:spLocks noChangeAspect="1" noChangeArrowheads="1"/>
          </p:cNvSpPr>
          <p:nvPr/>
        </p:nvSpPr>
        <p:spPr bwMode="auto">
          <a:xfrm>
            <a:off x="1373981" y="863204"/>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a:defRPr/>
            </a:pPr>
            <a:endParaRPr lang="en-GB" sz="1350">
              <a:solidFill>
                <a:prstClr val="black"/>
              </a:solidFill>
              <a:latin typeface="Calibri"/>
            </a:endParaRPr>
          </a:p>
        </p:txBody>
      </p:sp>
      <p:pic>
        <p:nvPicPr>
          <p:cNvPr id="5" name="Picture 4"/>
          <p:cNvPicPr>
            <a:picLocks noChangeAspect="1"/>
          </p:cNvPicPr>
          <p:nvPr/>
        </p:nvPicPr>
        <p:blipFill>
          <a:blip r:embed="rId3"/>
          <a:stretch>
            <a:fillRect/>
          </a:stretch>
        </p:blipFill>
        <p:spPr>
          <a:xfrm>
            <a:off x="5819469" y="55603"/>
            <a:ext cx="2393504" cy="1196752"/>
          </a:xfrm>
          <a:prstGeom prst="rect">
            <a:avLst/>
          </a:prstGeom>
        </p:spPr>
      </p:pic>
      <p:pic>
        <p:nvPicPr>
          <p:cNvPr id="1026" name="Picture 2" descr="7B237CC7-F1C9-4B02-963E-EDD370889425"/>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0201" t="-684" b="1"/>
          <a:stretch/>
        </p:blipFill>
        <p:spPr bwMode="auto">
          <a:xfrm rot="5400000">
            <a:off x="7166835" y="4868283"/>
            <a:ext cx="1937021" cy="2042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descr="D1E2102B-C584-43FA-BF04-518BADE08908"/>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4908" t="24230" r="20882" b="9350"/>
          <a:stretch/>
        </p:blipFill>
        <p:spPr bwMode="auto">
          <a:xfrm rot="5400000">
            <a:off x="-380521" y="364889"/>
            <a:ext cx="2347991" cy="1618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9" name="Picture 5" descr="FDE805E6-A190-45D8-BC34-B6FDC19639CB"/>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17850" r="7093"/>
          <a:stretch/>
        </p:blipFill>
        <p:spPr bwMode="auto">
          <a:xfrm>
            <a:off x="7436474" y="3300133"/>
            <a:ext cx="1720080" cy="1758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3" descr="A840F05C-783D-4995-9FDF-7D0BF8CA1285"/>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5400000">
            <a:off x="5593332" y="4273893"/>
            <a:ext cx="2478323" cy="17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descr="6ABB32EC-8310-4C32-9624-C49862B054FB"/>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21629"/>
          <a:stretch/>
        </p:blipFill>
        <p:spPr bwMode="auto">
          <a:xfrm rot="5400000">
            <a:off x="5944924" y="2560825"/>
            <a:ext cx="2244325" cy="2044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rotWithShape="1">
          <a:blip r:embed="rId9" cstate="print">
            <a:extLst>
              <a:ext uri="{28A0092B-C50C-407E-A947-70E740481C1C}">
                <a14:useLocalDpi xmlns:a14="http://schemas.microsoft.com/office/drawing/2010/main" val="0"/>
              </a:ext>
            </a:extLst>
          </a:blip>
          <a:srcRect t="16007"/>
          <a:stretch/>
        </p:blipFill>
        <p:spPr>
          <a:xfrm>
            <a:off x="-7083" y="2677863"/>
            <a:ext cx="1546322" cy="2308986"/>
          </a:xfrm>
          <a:prstGeom prst="rect">
            <a:avLst/>
          </a:prstGeom>
        </p:spPr>
      </p:pic>
      <p:pic>
        <p:nvPicPr>
          <p:cNvPr id="14" name="Picture 13"/>
          <p:cNvPicPr>
            <a:picLocks noChangeAspect="1"/>
          </p:cNvPicPr>
          <p:nvPr/>
        </p:nvPicPr>
        <p:blipFill rotWithShape="1">
          <a:blip r:embed="rId10" cstate="print">
            <a:extLst>
              <a:ext uri="{28A0092B-C50C-407E-A947-70E740481C1C}">
                <a14:useLocalDpi xmlns:a14="http://schemas.microsoft.com/office/drawing/2010/main" val="0"/>
              </a:ext>
            </a:extLst>
          </a:blip>
          <a:srcRect l="22359" b="111"/>
          <a:stretch/>
        </p:blipFill>
        <p:spPr>
          <a:xfrm rot="5400000">
            <a:off x="1518300" y="5027015"/>
            <a:ext cx="2124502" cy="1537470"/>
          </a:xfrm>
          <a:prstGeom prst="rect">
            <a:avLst/>
          </a:prstGeom>
        </p:spPr>
      </p:pic>
      <p:pic>
        <p:nvPicPr>
          <p:cNvPr id="15" name="Picture 14"/>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5400000">
            <a:off x="2006357" y="4175696"/>
            <a:ext cx="1903158" cy="1427369"/>
          </a:xfrm>
          <a:prstGeom prst="rect">
            <a:avLst/>
          </a:prstGeom>
        </p:spPr>
      </p:pic>
      <p:pic>
        <p:nvPicPr>
          <p:cNvPr id="16" name="Picture 15"/>
          <p:cNvPicPr>
            <a:picLocks noChangeAspect="1"/>
          </p:cNvPicPr>
          <p:nvPr/>
        </p:nvPicPr>
        <p:blipFill rotWithShape="1">
          <a:blip r:embed="rId12" cstate="print">
            <a:extLst>
              <a:ext uri="{28A0092B-C50C-407E-A947-70E740481C1C}">
                <a14:useLocalDpi xmlns:a14="http://schemas.microsoft.com/office/drawing/2010/main" val="0"/>
              </a:ext>
            </a:extLst>
          </a:blip>
          <a:srcRect l="26126" t="8061"/>
          <a:stretch/>
        </p:blipFill>
        <p:spPr>
          <a:xfrm rot="5400000">
            <a:off x="-90341" y="4878219"/>
            <a:ext cx="2047983" cy="1911581"/>
          </a:xfrm>
          <a:prstGeom prst="rect">
            <a:avLst/>
          </a:prstGeom>
        </p:spPr>
      </p:pic>
      <p:pic>
        <p:nvPicPr>
          <p:cNvPr id="11" name="Picture 10"/>
          <p:cNvPicPr>
            <a:picLocks noChangeAspect="1"/>
          </p:cNvPicPr>
          <p:nvPr/>
        </p:nvPicPr>
        <p:blipFill rotWithShape="1">
          <a:blip r:embed="rId13" cstate="print">
            <a:extLst>
              <a:ext uri="{28A0092B-C50C-407E-A947-70E740481C1C}">
                <a14:useLocalDpi xmlns:a14="http://schemas.microsoft.com/office/drawing/2010/main" val="0"/>
              </a:ext>
            </a:extLst>
          </a:blip>
          <a:srcRect l="13536"/>
          <a:stretch/>
        </p:blipFill>
        <p:spPr>
          <a:xfrm rot="5400000">
            <a:off x="821739" y="3280823"/>
            <a:ext cx="1848476" cy="1237714"/>
          </a:xfrm>
          <a:prstGeom prst="rect">
            <a:avLst/>
          </a:prstGeom>
        </p:spPr>
      </p:pic>
      <p:pic>
        <p:nvPicPr>
          <p:cNvPr id="13" name="Picture 12"/>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rot="5400000">
            <a:off x="2120001" y="2733076"/>
            <a:ext cx="1856114" cy="1392086"/>
          </a:xfrm>
          <a:prstGeom prst="rect">
            <a:avLst/>
          </a:prstGeom>
        </p:spPr>
      </p:pic>
      <p:pic>
        <p:nvPicPr>
          <p:cNvPr id="17" name="Picture 16"/>
          <p:cNvPicPr>
            <a:picLocks noChangeAspect="1"/>
          </p:cNvPicPr>
          <p:nvPr/>
        </p:nvPicPr>
        <p:blipFill rotWithShape="1">
          <a:blip r:embed="rId15" cstate="print">
            <a:extLst>
              <a:ext uri="{28A0092B-C50C-407E-A947-70E740481C1C}">
                <a14:useLocalDpi xmlns:a14="http://schemas.microsoft.com/office/drawing/2010/main" val="0"/>
              </a:ext>
            </a:extLst>
          </a:blip>
          <a:srcRect t="28307" b="17538"/>
          <a:stretch/>
        </p:blipFill>
        <p:spPr>
          <a:xfrm>
            <a:off x="1955066" y="178423"/>
            <a:ext cx="1914253" cy="1841460"/>
          </a:xfrm>
          <a:prstGeom prst="rect">
            <a:avLst/>
          </a:prstGeom>
        </p:spPr>
      </p:pic>
      <p:pic>
        <p:nvPicPr>
          <p:cNvPr id="20" name="Picture 19"/>
          <p:cNvPicPr>
            <a:picLocks noChangeAspect="1"/>
          </p:cNvPicPr>
          <p:nvPr/>
        </p:nvPicPr>
        <p:blipFill rotWithShape="1">
          <a:blip r:embed="rId16" cstate="print">
            <a:extLst>
              <a:ext uri="{28A0092B-C50C-407E-A947-70E740481C1C}">
                <a14:useLocalDpi xmlns:a14="http://schemas.microsoft.com/office/drawing/2010/main" val="0"/>
              </a:ext>
            </a:extLst>
          </a:blip>
          <a:srcRect l="6325" t="17435" r="7522" b="12411"/>
          <a:stretch/>
        </p:blipFill>
        <p:spPr>
          <a:xfrm>
            <a:off x="3668147" y="350365"/>
            <a:ext cx="1772330" cy="1803979"/>
          </a:xfrm>
          <a:prstGeom prst="rect">
            <a:avLst/>
          </a:prstGeom>
        </p:spPr>
      </p:pic>
      <p:pic>
        <p:nvPicPr>
          <p:cNvPr id="6" name="Picture 5"/>
          <p:cNvPicPr>
            <a:picLocks noChangeAspect="1"/>
          </p:cNvPicPr>
          <p:nvPr/>
        </p:nvPicPr>
        <p:blipFill>
          <a:blip r:embed="rId17"/>
          <a:stretch>
            <a:fillRect/>
          </a:stretch>
        </p:blipFill>
        <p:spPr>
          <a:xfrm>
            <a:off x="7067087" y="895476"/>
            <a:ext cx="2013890" cy="1335298"/>
          </a:xfrm>
          <a:prstGeom prst="rect">
            <a:avLst/>
          </a:prstGeom>
        </p:spPr>
      </p:pic>
    </p:spTree>
    <p:extLst>
      <p:ext uri="{BB962C8B-B14F-4D97-AF65-F5344CB8AC3E}">
        <p14:creationId xmlns:p14="http://schemas.microsoft.com/office/powerpoint/2010/main" val="28254444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Exerz 30CM Educational World Globe XL Swivel Rotating Globe - Diameter 30cm  : Amazon.co.uk: Stationery &amp; Office Supplies"/>
          <p:cNvSpPr>
            <a:spLocks noChangeAspect="1" noChangeArrowheads="1"/>
          </p:cNvSpPr>
          <p:nvPr/>
        </p:nvSpPr>
        <p:spPr bwMode="auto">
          <a:xfrm>
            <a:off x="1259681" y="74890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a:defRPr/>
            </a:pPr>
            <a:endParaRPr lang="en-GB" sz="1350">
              <a:solidFill>
                <a:prstClr val="black"/>
              </a:solidFill>
              <a:latin typeface="Calibri"/>
            </a:endParaRPr>
          </a:p>
        </p:txBody>
      </p:sp>
      <p:sp>
        <p:nvSpPr>
          <p:cNvPr id="3" name="AutoShape 4" descr="Exerz 30CM Educational World Globe XL Swivel Rotating Globe - Diameter 30cm  : Amazon.co.uk: Stationery &amp; Office Supplies"/>
          <p:cNvSpPr>
            <a:spLocks noChangeAspect="1" noChangeArrowheads="1"/>
          </p:cNvSpPr>
          <p:nvPr/>
        </p:nvSpPr>
        <p:spPr bwMode="auto">
          <a:xfrm>
            <a:off x="1373981" y="863204"/>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a:defRPr/>
            </a:pPr>
            <a:endParaRPr lang="en-GB" sz="1350">
              <a:solidFill>
                <a:prstClr val="black"/>
              </a:solidFill>
              <a:latin typeface="Calibri"/>
            </a:endParaRPr>
          </a:p>
        </p:txBody>
      </p:sp>
      <p:pic>
        <p:nvPicPr>
          <p:cNvPr id="4" name="Picture 3"/>
          <p:cNvPicPr>
            <a:picLocks noChangeAspect="1"/>
          </p:cNvPicPr>
          <p:nvPr/>
        </p:nvPicPr>
        <p:blipFill>
          <a:blip r:embed="rId3"/>
          <a:stretch>
            <a:fillRect/>
          </a:stretch>
        </p:blipFill>
        <p:spPr>
          <a:xfrm>
            <a:off x="467545" y="261327"/>
            <a:ext cx="2965770" cy="2602375"/>
          </a:xfrm>
          <a:prstGeom prst="rect">
            <a:avLst/>
          </a:prstGeom>
        </p:spPr>
      </p:pic>
      <p:pic>
        <p:nvPicPr>
          <p:cNvPr id="7" name="Picture 6"/>
          <p:cNvPicPr>
            <a:picLocks noChangeAspect="1"/>
          </p:cNvPicPr>
          <p:nvPr/>
        </p:nvPicPr>
        <p:blipFill>
          <a:blip r:embed="rId4"/>
          <a:stretch>
            <a:fillRect/>
          </a:stretch>
        </p:blipFill>
        <p:spPr>
          <a:xfrm>
            <a:off x="4274093" y="270952"/>
            <a:ext cx="3610276" cy="2595554"/>
          </a:xfrm>
          <a:prstGeom prst="rect">
            <a:avLst/>
          </a:prstGeom>
        </p:spPr>
      </p:pic>
      <p:pic>
        <p:nvPicPr>
          <p:cNvPr id="12" name="Picture 11"/>
          <p:cNvPicPr>
            <a:picLocks noChangeAspect="1"/>
          </p:cNvPicPr>
          <p:nvPr/>
        </p:nvPicPr>
        <p:blipFill>
          <a:blip r:embed="rId5"/>
          <a:stretch>
            <a:fillRect/>
          </a:stretch>
        </p:blipFill>
        <p:spPr>
          <a:xfrm>
            <a:off x="137860" y="3116159"/>
            <a:ext cx="1537401" cy="1386831"/>
          </a:xfrm>
          <a:prstGeom prst="rect">
            <a:avLst/>
          </a:prstGeom>
        </p:spPr>
      </p:pic>
      <p:pic>
        <p:nvPicPr>
          <p:cNvPr id="18" name="Picture 17"/>
          <p:cNvPicPr>
            <a:picLocks noChangeAspect="1"/>
          </p:cNvPicPr>
          <p:nvPr/>
        </p:nvPicPr>
        <p:blipFill>
          <a:blip r:embed="rId6"/>
          <a:stretch>
            <a:fillRect/>
          </a:stretch>
        </p:blipFill>
        <p:spPr>
          <a:xfrm>
            <a:off x="2056664" y="3131307"/>
            <a:ext cx="1945865" cy="1386831"/>
          </a:xfrm>
          <a:prstGeom prst="rect">
            <a:avLst/>
          </a:prstGeom>
        </p:spPr>
      </p:pic>
      <p:pic>
        <p:nvPicPr>
          <p:cNvPr id="21" name="Picture 20"/>
          <p:cNvPicPr>
            <a:picLocks noChangeAspect="1"/>
          </p:cNvPicPr>
          <p:nvPr/>
        </p:nvPicPr>
        <p:blipFill>
          <a:blip r:embed="rId7"/>
          <a:stretch>
            <a:fillRect/>
          </a:stretch>
        </p:blipFill>
        <p:spPr>
          <a:xfrm>
            <a:off x="4411890" y="3151872"/>
            <a:ext cx="2158632" cy="1386831"/>
          </a:xfrm>
          <a:prstGeom prst="rect">
            <a:avLst/>
          </a:prstGeom>
        </p:spPr>
      </p:pic>
      <p:pic>
        <p:nvPicPr>
          <p:cNvPr id="22" name="Picture 21"/>
          <p:cNvPicPr>
            <a:picLocks noChangeAspect="1"/>
          </p:cNvPicPr>
          <p:nvPr/>
        </p:nvPicPr>
        <p:blipFill>
          <a:blip r:embed="rId8"/>
          <a:stretch>
            <a:fillRect/>
          </a:stretch>
        </p:blipFill>
        <p:spPr>
          <a:xfrm>
            <a:off x="6951925" y="3140968"/>
            <a:ext cx="1729643" cy="1386831"/>
          </a:xfrm>
          <a:prstGeom prst="rect">
            <a:avLst/>
          </a:prstGeom>
        </p:spPr>
      </p:pic>
      <p:pic>
        <p:nvPicPr>
          <p:cNvPr id="23" name="Picture 22"/>
          <p:cNvPicPr>
            <a:picLocks noChangeAspect="1"/>
          </p:cNvPicPr>
          <p:nvPr/>
        </p:nvPicPr>
        <p:blipFill>
          <a:blip r:embed="rId9"/>
          <a:stretch>
            <a:fillRect/>
          </a:stretch>
        </p:blipFill>
        <p:spPr>
          <a:xfrm>
            <a:off x="251521" y="4941168"/>
            <a:ext cx="3181794" cy="1276528"/>
          </a:xfrm>
          <a:prstGeom prst="rect">
            <a:avLst/>
          </a:prstGeom>
        </p:spPr>
      </p:pic>
      <p:pic>
        <p:nvPicPr>
          <p:cNvPr id="24" name="Picture 23"/>
          <p:cNvPicPr>
            <a:picLocks noChangeAspect="1"/>
          </p:cNvPicPr>
          <p:nvPr/>
        </p:nvPicPr>
        <p:blipFill>
          <a:blip r:embed="rId10"/>
          <a:stretch>
            <a:fillRect/>
          </a:stretch>
        </p:blipFill>
        <p:spPr>
          <a:xfrm>
            <a:off x="3956989" y="4824069"/>
            <a:ext cx="1819529" cy="1629002"/>
          </a:xfrm>
          <a:prstGeom prst="rect">
            <a:avLst/>
          </a:prstGeom>
        </p:spPr>
      </p:pic>
      <p:pic>
        <p:nvPicPr>
          <p:cNvPr id="25" name="Picture 24"/>
          <p:cNvPicPr>
            <a:picLocks noChangeAspect="1"/>
          </p:cNvPicPr>
          <p:nvPr/>
        </p:nvPicPr>
        <p:blipFill>
          <a:blip r:embed="rId11"/>
          <a:stretch>
            <a:fillRect/>
          </a:stretch>
        </p:blipFill>
        <p:spPr>
          <a:xfrm>
            <a:off x="6300192" y="4789997"/>
            <a:ext cx="2501223" cy="1629002"/>
          </a:xfrm>
          <a:prstGeom prst="rect">
            <a:avLst/>
          </a:prstGeom>
        </p:spPr>
      </p:pic>
    </p:spTree>
    <p:extLst>
      <p:ext uri="{BB962C8B-B14F-4D97-AF65-F5344CB8AC3E}">
        <p14:creationId xmlns:p14="http://schemas.microsoft.com/office/powerpoint/2010/main" val="34971628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Exerz 30CM Educational World Globe XL Swivel Rotating Globe - Diameter 30cm  : Amazon.co.uk: Stationery &amp; Office Supplies"/>
          <p:cNvSpPr>
            <a:spLocks noChangeAspect="1" noChangeArrowheads="1"/>
          </p:cNvSpPr>
          <p:nvPr/>
        </p:nvSpPr>
        <p:spPr bwMode="auto">
          <a:xfrm>
            <a:off x="1259681" y="74890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a:defRPr/>
            </a:pPr>
            <a:endParaRPr lang="en-GB" sz="1350">
              <a:solidFill>
                <a:prstClr val="black"/>
              </a:solidFill>
              <a:latin typeface="Calibri"/>
            </a:endParaRPr>
          </a:p>
        </p:txBody>
      </p:sp>
      <p:sp>
        <p:nvSpPr>
          <p:cNvPr id="3" name="AutoShape 4" descr="Exerz 30CM Educational World Globe XL Swivel Rotating Globe - Diameter 30cm  : Amazon.co.uk: Stationery &amp; Office Supplies"/>
          <p:cNvSpPr>
            <a:spLocks noChangeAspect="1" noChangeArrowheads="1"/>
          </p:cNvSpPr>
          <p:nvPr/>
        </p:nvSpPr>
        <p:spPr bwMode="auto">
          <a:xfrm>
            <a:off x="1373981" y="863204"/>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a:defRPr/>
            </a:pPr>
            <a:endParaRPr lang="en-GB" sz="1350">
              <a:solidFill>
                <a:prstClr val="black"/>
              </a:solidFill>
              <a:latin typeface="Calibri"/>
            </a:endParaRPr>
          </a:p>
        </p:txBody>
      </p:sp>
      <p:pic>
        <p:nvPicPr>
          <p:cNvPr id="5" name="Picture 4"/>
          <p:cNvPicPr>
            <a:picLocks noChangeAspect="1"/>
          </p:cNvPicPr>
          <p:nvPr/>
        </p:nvPicPr>
        <p:blipFill>
          <a:blip r:embed="rId3"/>
          <a:stretch>
            <a:fillRect/>
          </a:stretch>
        </p:blipFill>
        <p:spPr>
          <a:xfrm>
            <a:off x="153428" y="620688"/>
            <a:ext cx="3783825" cy="5544616"/>
          </a:xfrm>
          <a:prstGeom prst="rect">
            <a:avLst/>
          </a:prstGeom>
        </p:spPr>
      </p:pic>
      <p:pic>
        <p:nvPicPr>
          <p:cNvPr id="6" name="Picture 5"/>
          <p:cNvPicPr>
            <a:picLocks noChangeAspect="1"/>
          </p:cNvPicPr>
          <p:nvPr/>
        </p:nvPicPr>
        <p:blipFill>
          <a:blip r:embed="rId4"/>
          <a:stretch>
            <a:fillRect/>
          </a:stretch>
        </p:blipFill>
        <p:spPr>
          <a:xfrm>
            <a:off x="7183774" y="512112"/>
            <a:ext cx="1767181" cy="1607280"/>
          </a:xfrm>
          <a:prstGeom prst="rect">
            <a:avLst/>
          </a:prstGeom>
        </p:spPr>
      </p:pic>
      <p:pic>
        <p:nvPicPr>
          <p:cNvPr id="8" name="Picture 7"/>
          <p:cNvPicPr>
            <a:picLocks noChangeAspect="1"/>
          </p:cNvPicPr>
          <p:nvPr/>
        </p:nvPicPr>
        <p:blipFill>
          <a:blip r:embed="rId5"/>
          <a:stretch>
            <a:fillRect/>
          </a:stretch>
        </p:blipFill>
        <p:spPr>
          <a:xfrm>
            <a:off x="7183774" y="2635966"/>
            <a:ext cx="1757229" cy="1469772"/>
          </a:xfrm>
          <a:prstGeom prst="rect">
            <a:avLst/>
          </a:prstGeom>
        </p:spPr>
      </p:pic>
      <p:pic>
        <p:nvPicPr>
          <p:cNvPr id="9" name="Picture 8"/>
          <p:cNvPicPr>
            <a:picLocks noChangeAspect="1"/>
          </p:cNvPicPr>
          <p:nvPr/>
        </p:nvPicPr>
        <p:blipFill>
          <a:blip r:embed="rId6"/>
          <a:stretch>
            <a:fillRect/>
          </a:stretch>
        </p:blipFill>
        <p:spPr>
          <a:xfrm>
            <a:off x="4102480" y="4149080"/>
            <a:ext cx="2885566" cy="2448272"/>
          </a:xfrm>
          <a:prstGeom prst="rect">
            <a:avLst/>
          </a:prstGeom>
        </p:spPr>
      </p:pic>
      <p:pic>
        <p:nvPicPr>
          <p:cNvPr id="10" name="Picture 9"/>
          <p:cNvPicPr>
            <a:picLocks noChangeAspect="1"/>
          </p:cNvPicPr>
          <p:nvPr/>
        </p:nvPicPr>
        <p:blipFill>
          <a:blip r:embed="rId7"/>
          <a:stretch>
            <a:fillRect/>
          </a:stretch>
        </p:blipFill>
        <p:spPr>
          <a:xfrm>
            <a:off x="4000364" y="260648"/>
            <a:ext cx="2975596" cy="3674001"/>
          </a:xfrm>
          <a:prstGeom prst="rect">
            <a:avLst/>
          </a:prstGeom>
        </p:spPr>
      </p:pic>
      <p:pic>
        <p:nvPicPr>
          <p:cNvPr id="13" name="Picture 12"/>
          <p:cNvPicPr>
            <a:picLocks noChangeAspect="1"/>
          </p:cNvPicPr>
          <p:nvPr/>
        </p:nvPicPr>
        <p:blipFill>
          <a:blip r:embed="rId8"/>
          <a:stretch>
            <a:fillRect/>
          </a:stretch>
        </p:blipFill>
        <p:spPr>
          <a:xfrm>
            <a:off x="7135419" y="4694013"/>
            <a:ext cx="1805584" cy="1471291"/>
          </a:xfrm>
          <a:prstGeom prst="rect">
            <a:avLst/>
          </a:prstGeom>
        </p:spPr>
      </p:pic>
    </p:spTree>
    <p:extLst>
      <p:ext uri="{BB962C8B-B14F-4D97-AF65-F5344CB8AC3E}">
        <p14:creationId xmlns:p14="http://schemas.microsoft.com/office/powerpoint/2010/main" val="165978022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2771800" y="130622"/>
            <a:ext cx="3672408" cy="106613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2"/>
          <p:cNvSpPr>
            <a:spLocks noGrp="1"/>
          </p:cNvSpPr>
          <p:nvPr>
            <p:ph type="title"/>
          </p:nvPr>
        </p:nvSpPr>
        <p:spPr>
          <a:xfrm>
            <a:off x="457200" y="116632"/>
            <a:ext cx="8229600" cy="1143000"/>
          </a:xfrm>
        </p:spPr>
        <p:txBody>
          <a:bodyPr/>
          <a:lstStyle/>
          <a:p>
            <a:r>
              <a:rPr lang="en-GB" sz="5400" dirty="0" smtClean="0">
                <a:solidFill>
                  <a:srgbClr val="002060"/>
                </a:solidFill>
                <a:latin typeface="XCCW Joined PC1c" panose="03050602040000000000" pitchFamily="66" charset="0"/>
              </a:rPr>
              <a:t>English</a:t>
            </a:r>
            <a:endParaRPr lang="en-GB" sz="5400" dirty="0">
              <a:solidFill>
                <a:srgbClr val="002060"/>
              </a:solidFill>
              <a:latin typeface="XCCW Joined PC1c" panose="03050602040000000000" pitchFamily="66" charset="0"/>
            </a:endParaRPr>
          </a:p>
        </p:txBody>
      </p:sp>
      <p:sp>
        <p:nvSpPr>
          <p:cNvPr id="2" name="Content Placeholder 1"/>
          <p:cNvSpPr>
            <a:spLocks noGrp="1"/>
          </p:cNvSpPr>
          <p:nvPr>
            <p:ph idx="1"/>
          </p:nvPr>
        </p:nvSpPr>
        <p:spPr>
          <a:xfrm>
            <a:off x="242483" y="1418000"/>
            <a:ext cx="8568952" cy="642518"/>
          </a:xfrm>
        </p:spPr>
        <p:txBody>
          <a:bodyPr>
            <a:normAutofit/>
          </a:bodyPr>
          <a:lstStyle/>
          <a:p>
            <a:pPr marL="0" indent="0" algn="ctr">
              <a:buNone/>
            </a:pPr>
            <a:r>
              <a:rPr lang="en-GB" dirty="0" smtClean="0">
                <a:latin typeface="XCCW Joined PC1c" panose="03050602040000000000" pitchFamily="66" charset="0"/>
              </a:rPr>
              <a:t>Core texts:</a:t>
            </a:r>
          </a:p>
          <a:p>
            <a:pPr marL="0" indent="0" algn="ctr">
              <a:buNone/>
            </a:pPr>
            <a:endParaRPr lang="en-GB" dirty="0">
              <a:latin typeface="XCCW Joined PC1c" panose="03050602040000000000" pitchFamily="66" charset="0"/>
            </a:endParaRPr>
          </a:p>
          <a:p>
            <a:pPr marL="0" indent="0" algn="ctr">
              <a:buNone/>
            </a:pPr>
            <a:endParaRPr lang="en-GB" dirty="0" smtClean="0">
              <a:latin typeface="XCCW Joined PC1c" panose="03050602040000000000" pitchFamily="66" charset="0"/>
            </a:endParaRPr>
          </a:p>
          <a:p>
            <a:pPr marL="0" indent="0" algn="ctr">
              <a:buNone/>
            </a:pPr>
            <a:endParaRPr lang="en-GB" dirty="0">
              <a:latin typeface="XCCW Joined PC1c" panose="03050602040000000000" pitchFamily="66" charset="0"/>
            </a:endParaRPr>
          </a:p>
          <a:p>
            <a:pPr marL="0" indent="0" algn="ctr">
              <a:buNone/>
            </a:pPr>
            <a:endParaRPr lang="en-GB" dirty="0" smtClean="0">
              <a:latin typeface="XCCW Joined PC1c" panose="03050602040000000000" pitchFamily="66" charset="0"/>
            </a:endParaRPr>
          </a:p>
        </p:txBody>
      </p:sp>
      <p:pic>
        <p:nvPicPr>
          <p:cNvPr id="12" name="Picture 2" descr="The People Who Hugged the Trees by Deborah Lee Rose | Goodread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32404" y="1356153"/>
            <a:ext cx="1728192" cy="237939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1201734" y="5070510"/>
            <a:ext cx="6812540" cy="1754326"/>
          </a:xfrm>
          <a:prstGeom prst="rect">
            <a:avLst/>
          </a:prstGeom>
        </p:spPr>
        <p:txBody>
          <a:bodyPr wrap="square">
            <a:spAutoFit/>
          </a:bodyPr>
          <a:lstStyle/>
          <a:p>
            <a:pPr algn="ctr"/>
            <a:r>
              <a:rPr lang="en-GB" sz="2400" dirty="0">
                <a:solidFill>
                  <a:srgbClr val="002060"/>
                </a:solidFill>
                <a:latin typeface="XCCW Joined PC1c" panose="03050602040000000000" pitchFamily="66" charset="0"/>
              </a:rPr>
              <a:t>Grammar </a:t>
            </a:r>
            <a:endParaRPr lang="en-GB" sz="2400" dirty="0" smtClean="0">
              <a:solidFill>
                <a:srgbClr val="002060"/>
              </a:solidFill>
              <a:latin typeface="XCCW Joined PC1c" panose="03050602040000000000" pitchFamily="66" charset="0"/>
            </a:endParaRPr>
          </a:p>
          <a:p>
            <a:pPr algn="ctr"/>
            <a:endParaRPr lang="en-GB" sz="1600" dirty="0">
              <a:solidFill>
                <a:srgbClr val="002060"/>
              </a:solidFill>
              <a:latin typeface="XCCW Joined PC1c" panose="03050602040000000000" pitchFamily="66" charset="0"/>
            </a:endParaRPr>
          </a:p>
          <a:p>
            <a:pPr algn="ctr"/>
            <a:r>
              <a:rPr lang="en-GB" sz="2400" dirty="0" smtClean="0">
                <a:solidFill>
                  <a:srgbClr val="002060"/>
                </a:solidFill>
                <a:latin typeface="XCCW Joined PC1c" panose="03050602040000000000" pitchFamily="66" charset="0"/>
              </a:rPr>
              <a:t>Handwriting</a:t>
            </a:r>
            <a:endParaRPr lang="en-GB" sz="2400" dirty="0">
              <a:solidFill>
                <a:srgbClr val="002060"/>
              </a:solidFill>
              <a:latin typeface="XCCW Joined PC1c" panose="03050602040000000000" pitchFamily="66" charset="0"/>
            </a:endParaRPr>
          </a:p>
          <a:p>
            <a:pPr algn="ctr"/>
            <a:endParaRPr lang="en-GB" sz="1600" dirty="0">
              <a:solidFill>
                <a:srgbClr val="002060"/>
              </a:solidFill>
              <a:latin typeface="XCCW Joined PC1c" panose="03050602040000000000" pitchFamily="66" charset="0"/>
            </a:endParaRPr>
          </a:p>
          <a:p>
            <a:pPr algn="ctr"/>
            <a:r>
              <a:rPr lang="en-GB" sz="2400" dirty="0" smtClean="0">
                <a:solidFill>
                  <a:srgbClr val="002060"/>
                </a:solidFill>
                <a:latin typeface="XCCW Joined PC1c" panose="03050602040000000000" pitchFamily="66" charset="0"/>
              </a:rPr>
              <a:t>Spellings – Every Friday!</a:t>
            </a:r>
            <a:endParaRPr lang="en-GB" sz="2400" dirty="0">
              <a:solidFill>
                <a:srgbClr val="002060"/>
              </a:solidFill>
              <a:latin typeface="XCCW Joined PC1c" panose="03050602040000000000" pitchFamily="66" charset="0"/>
            </a:endParaRPr>
          </a:p>
        </p:txBody>
      </p:sp>
      <p:pic>
        <p:nvPicPr>
          <p:cNvPr id="1026" name="Picture 2" descr="Empire's End - A Roman Story (Voices #4) : Rasheed, Leila, Rasheed, Leila:  Amazon.co.uk: Book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2482" y="326581"/>
            <a:ext cx="1809237" cy="277543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5"/>
          <a:stretch>
            <a:fillRect/>
          </a:stretch>
        </p:blipFill>
        <p:spPr>
          <a:xfrm>
            <a:off x="2868173" y="1988508"/>
            <a:ext cx="1781424" cy="2867425"/>
          </a:xfrm>
          <a:prstGeom prst="rect">
            <a:avLst/>
          </a:prstGeom>
        </p:spPr>
      </p:pic>
      <p:pic>
        <p:nvPicPr>
          <p:cNvPr id="7" name="Picture 6"/>
          <p:cNvPicPr>
            <a:picLocks noChangeAspect="1"/>
          </p:cNvPicPr>
          <p:nvPr/>
        </p:nvPicPr>
        <p:blipFill>
          <a:blip r:embed="rId6"/>
          <a:stretch>
            <a:fillRect/>
          </a:stretch>
        </p:blipFill>
        <p:spPr>
          <a:xfrm>
            <a:off x="4594392" y="2368518"/>
            <a:ext cx="1743318" cy="2734057"/>
          </a:xfrm>
          <a:prstGeom prst="rect">
            <a:avLst/>
          </a:prstGeom>
        </p:spPr>
      </p:pic>
      <p:pic>
        <p:nvPicPr>
          <p:cNvPr id="8" name="Picture 7"/>
          <p:cNvPicPr>
            <a:picLocks noChangeAspect="1"/>
          </p:cNvPicPr>
          <p:nvPr/>
        </p:nvPicPr>
        <p:blipFill>
          <a:blip r:embed="rId7"/>
          <a:stretch>
            <a:fillRect/>
          </a:stretch>
        </p:blipFill>
        <p:spPr>
          <a:xfrm>
            <a:off x="6656472" y="3539323"/>
            <a:ext cx="2408248" cy="2164717"/>
          </a:xfrm>
          <a:prstGeom prst="rect">
            <a:avLst/>
          </a:prstGeom>
        </p:spPr>
      </p:pic>
      <p:pic>
        <p:nvPicPr>
          <p:cNvPr id="9" name="Picture 8"/>
          <p:cNvPicPr>
            <a:picLocks noChangeAspect="1"/>
          </p:cNvPicPr>
          <p:nvPr/>
        </p:nvPicPr>
        <p:blipFill>
          <a:blip r:embed="rId8"/>
          <a:stretch>
            <a:fillRect/>
          </a:stretch>
        </p:blipFill>
        <p:spPr>
          <a:xfrm>
            <a:off x="877170" y="3032675"/>
            <a:ext cx="1991003" cy="2715004"/>
          </a:xfrm>
          <a:prstGeom prst="rect">
            <a:avLst/>
          </a:prstGeom>
        </p:spPr>
      </p:pic>
    </p:spTree>
    <p:extLst>
      <p:ext uri="{BB962C8B-B14F-4D97-AF65-F5344CB8AC3E}">
        <p14:creationId xmlns:p14="http://schemas.microsoft.com/office/powerpoint/2010/main" val="22606259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771800" y="274638"/>
            <a:ext cx="3672408" cy="106613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312415" y="215866"/>
            <a:ext cx="8229600" cy="1143000"/>
          </a:xfrm>
        </p:spPr>
        <p:txBody>
          <a:bodyPr>
            <a:normAutofit/>
          </a:bodyPr>
          <a:lstStyle/>
          <a:p>
            <a:r>
              <a:rPr lang="en-GB" sz="5400" dirty="0" smtClean="0">
                <a:solidFill>
                  <a:srgbClr val="002060"/>
                </a:solidFill>
                <a:latin typeface="XCCW Joined PC1c" panose="03050602040000000000" pitchFamily="66" charset="0"/>
              </a:rPr>
              <a:t>Maths</a:t>
            </a:r>
            <a:endParaRPr lang="en-GB" sz="5400" dirty="0">
              <a:solidFill>
                <a:srgbClr val="002060"/>
              </a:solidFill>
              <a:latin typeface="XCCW Joined PC1c" panose="03050602040000000000" pitchFamily="66" charset="0"/>
            </a:endParaRPr>
          </a:p>
        </p:txBody>
      </p:sp>
      <p:sp>
        <p:nvSpPr>
          <p:cNvPr id="4" name="AutoShape 4" descr="Times Tables Rock Stars: Pla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 name="AutoShape 6" descr="Times Tables Rock Stars: Play"/>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pic>
        <p:nvPicPr>
          <p:cNvPr id="205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4" y="4296117"/>
            <a:ext cx="4591362" cy="9257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4876312" y="1340768"/>
            <a:ext cx="4572000" cy="3724096"/>
          </a:xfrm>
          <a:prstGeom prst="rect">
            <a:avLst/>
          </a:prstGeom>
        </p:spPr>
        <p:txBody>
          <a:bodyPr>
            <a:spAutoFit/>
          </a:bodyPr>
          <a:lstStyle/>
          <a:p>
            <a:pPr algn="ctr"/>
            <a:r>
              <a:rPr lang="en-GB" sz="2800" dirty="0" smtClean="0">
                <a:solidFill>
                  <a:srgbClr val="0070C0"/>
                </a:solidFill>
                <a:latin typeface="XCCW Joined PC1c" panose="03050602040000000000" pitchFamily="66" charset="0"/>
              </a:rPr>
              <a:t>Arithmetic and key skills</a:t>
            </a:r>
          </a:p>
          <a:p>
            <a:pPr algn="ctr"/>
            <a:endParaRPr lang="en-GB" sz="2000" dirty="0">
              <a:solidFill>
                <a:srgbClr val="0070C0"/>
              </a:solidFill>
              <a:latin typeface="XCCW Joined PC1c" panose="03050602040000000000" pitchFamily="66" charset="0"/>
            </a:endParaRPr>
          </a:p>
          <a:p>
            <a:pPr marL="457200" indent="-457200" algn="ctr">
              <a:buFont typeface="Arial" panose="020B0604020202020204" pitchFamily="34" charset="0"/>
              <a:buChar char="•"/>
            </a:pPr>
            <a:r>
              <a:rPr lang="en-GB" sz="2800" dirty="0" smtClean="0">
                <a:solidFill>
                  <a:srgbClr val="0070C0"/>
                </a:solidFill>
                <a:latin typeface="XCCW Joined PC1c" panose="03050602040000000000" pitchFamily="66" charset="0"/>
              </a:rPr>
              <a:t>Fluency</a:t>
            </a:r>
          </a:p>
          <a:p>
            <a:pPr marL="457200" indent="-457200" algn="ctr">
              <a:buFont typeface="Arial" panose="020B0604020202020204" pitchFamily="34" charset="0"/>
              <a:buChar char="•"/>
            </a:pPr>
            <a:r>
              <a:rPr lang="en-GB" sz="2800" dirty="0" smtClean="0">
                <a:solidFill>
                  <a:srgbClr val="0070C0"/>
                </a:solidFill>
                <a:latin typeface="XCCW Joined PC1c" panose="03050602040000000000" pitchFamily="66" charset="0"/>
              </a:rPr>
              <a:t>Varied Fluency </a:t>
            </a:r>
          </a:p>
          <a:p>
            <a:pPr marL="457200" indent="-457200" algn="ctr">
              <a:buFont typeface="Arial" panose="020B0604020202020204" pitchFamily="34" charset="0"/>
              <a:buChar char="•"/>
            </a:pPr>
            <a:r>
              <a:rPr lang="en-GB" sz="2800" dirty="0" smtClean="0">
                <a:solidFill>
                  <a:srgbClr val="0070C0"/>
                </a:solidFill>
                <a:latin typeface="XCCW Joined PC1c" panose="03050602040000000000" pitchFamily="66" charset="0"/>
              </a:rPr>
              <a:t>Problem solving and reasoning</a:t>
            </a:r>
          </a:p>
          <a:p>
            <a:pPr algn="ctr"/>
            <a:endParaRPr lang="en-GB" sz="2000" dirty="0" smtClean="0">
              <a:solidFill>
                <a:srgbClr val="0070C0"/>
              </a:solidFill>
              <a:latin typeface="XCCW Joined PC1c" panose="03050602040000000000" pitchFamily="66" charset="0"/>
            </a:endParaRPr>
          </a:p>
          <a:p>
            <a:endParaRPr lang="en-GB" sz="2800" dirty="0">
              <a:solidFill>
                <a:srgbClr val="00B050"/>
              </a:solidFill>
              <a:latin typeface="XCCW Joined PC1c" panose="03050602040000000000" pitchFamily="66" charset="0"/>
            </a:endParaRPr>
          </a:p>
        </p:txBody>
      </p:sp>
      <p:sp>
        <p:nvSpPr>
          <p:cNvPr id="7" name="Rectangle 6"/>
          <p:cNvSpPr/>
          <p:nvPr/>
        </p:nvSpPr>
        <p:spPr>
          <a:xfrm>
            <a:off x="4713896" y="5012714"/>
            <a:ext cx="4572000" cy="1569660"/>
          </a:xfrm>
          <a:prstGeom prst="rect">
            <a:avLst/>
          </a:prstGeom>
        </p:spPr>
        <p:txBody>
          <a:bodyPr>
            <a:spAutoFit/>
          </a:bodyPr>
          <a:lstStyle/>
          <a:p>
            <a:pPr algn="ctr"/>
            <a:r>
              <a:rPr lang="en-GB" sz="2800" dirty="0">
                <a:solidFill>
                  <a:srgbClr val="7030A0"/>
                </a:solidFill>
                <a:latin typeface="XCCW Joined PC1c" panose="03050602040000000000" pitchFamily="66" charset="0"/>
              </a:rPr>
              <a:t>Times tables </a:t>
            </a:r>
            <a:r>
              <a:rPr lang="en-GB" sz="2800" dirty="0" smtClean="0">
                <a:solidFill>
                  <a:srgbClr val="7030A0"/>
                </a:solidFill>
                <a:latin typeface="XCCW Joined PC1c" panose="03050602040000000000" pitchFamily="66" charset="0"/>
              </a:rPr>
              <a:t>focus and games </a:t>
            </a:r>
            <a:endParaRPr lang="en-GB" sz="2800" dirty="0">
              <a:solidFill>
                <a:srgbClr val="7030A0"/>
              </a:solidFill>
              <a:latin typeface="XCCW Joined PC1c" panose="03050602040000000000" pitchFamily="66" charset="0"/>
            </a:endParaRPr>
          </a:p>
          <a:p>
            <a:pPr algn="ctr"/>
            <a:endParaRPr lang="en-GB" sz="1200" dirty="0">
              <a:solidFill>
                <a:srgbClr val="7030A0"/>
              </a:solidFill>
              <a:latin typeface="XCCW Joined PC1c" panose="03050602040000000000" pitchFamily="66" charset="0"/>
            </a:endParaRPr>
          </a:p>
          <a:p>
            <a:pPr algn="ctr"/>
            <a:r>
              <a:rPr lang="en-GB" sz="2800" b="1" dirty="0" smtClean="0">
                <a:solidFill>
                  <a:srgbClr val="7030A0"/>
                </a:solidFill>
                <a:latin typeface="XCCW Joined PC1c" panose="03050602040000000000" pitchFamily="66" charset="0"/>
              </a:rPr>
              <a:t>MTC </a:t>
            </a:r>
            <a:r>
              <a:rPr lang="en-GB" sz="2800" b="1" dirty="0">
                <a:solidFill>
                  <a:srgbClr val="7030A0"/>
                </a:solidFill>
                <a:latin typeface="XCCW Joined PC1c" panose="03050602040000000000" pitchFamily="66" charset="0"/>
              </a:rPr>
              <a:t>– June </a:t>
            </a:r>
            <a:r>
              <a:rPr lang="en-GB" sz="2800" b="1" dirty="0" smtClean="0">
                <a:solidFill>
                  <a:srgbClr val="7030A0"/>
                </a:solidFill>
                <a:latin typeface="XCCW Joined PC1c" panose="03050602040000000000" pitchFamily="66" charset="0"/>
              </a:rPr>
              <a:t>2027</a:t>
            </a:r>
            <a:endParaRPr lang="en-GB" sz="2800" b="1" dirty="0">
              <a:solidFill>
                <a:srgbClr val="7030A0"/>
              </a:solidFill>
              <a:latin typeface="XCCW Joined PC1c" panose="03050602040000000000" pitchFamily="66" charset="0"/>
            </a:endParaRPr>
          </a:p>
        </p:txBody>
      </p:sp>
      <p:pic>
        <p:nvPicPr>
          <p:cNvPr id="409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7228" y="1498993"/>
            <a:ext cx="4649903" cy="26216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7"/>
          <p:cNvPicPr>
            <a:picLocks noChangeAspect="1"/>
          </p:cNvPicPr>
          <p:nvPr/>
        </p:nvPicPr>
        <p:blipFill>
          <a:blip r:embed="rId5"/>
          <a:stretch>
            <a:fillRect/>
          </a:stretch>
        </p:blipFill>
        <p:spPr>
          <a:xfrm>
            <a:off x="2051720" y="5331157"/>
            <a:ext cx="1440160" cy="1427637"/>
          </a:xfrm>
          <a:prstGeom prst="rect">
            <a:avLst/>
          </a:prstGeom>
        </p:spPr>
      </p:pic>
    </p:spTree>
    <p:extLst>
      <p:ext uri="{BB962C8B-B14F-4D97-AF65-F5344CB8AC3E}">
        <p14:creationId xmlns:p14="http://schemas.microsoft.com/office/powerpoint/2010/main" val="34284907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2771800" y="274638"/>
            <a:ext cx="3672408" cy="106613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2"/>
          <p:cNvSpPr>
            <a:spLocks noGrp="1"/>
          </p:cNvSpPr>
          <p:nvPr>
            <p:ph type="title"/>
          </p:nvPr>
        </p:nvSpPr>
        <p:spPr>
          <a:xfrm>
            <a:off x="457200" y="269776"/>
            <a:ext cx="8229600" cy="1143000"/>
          </a:xfrm>
        </p:spPr>
        <p:txBody>
          <a:bodyPr/>
          <a:lstStyle/>
          <a:p>
            <a:r>
              <a:rPr lang="en-GB" sz="5400" dirty="0" smtClean="0">
                <a:solidFill>
                  <a:srgbClr val="002060"/>
                </a:solidFill>
                <a:latin typeface="XCCW Joined PC1c" panose="03050602040000000000" pitchFamily="66" charset="0"/>
              </a:rPr>
              <a:t>Reading</a:t>
            </a:r>
            <a:endParaRPr lang="en-GB" sz="5400" dirty="0">
              <a:solidFill>
                <a:srgbClr val="002060"/>
              </a:solidFill>
              <a:latin typeface="XCCW Joined PC1c" panose="03050602040000000000" pitchFamily="66" charset="0"/>
            </a:endParaRPr>
          </a:p>
        </p:txBody>
      </p:sp>
      <p:sp>
        <p:nvSpPr>
          <p:cNvPr id="2" name="Content Placeholder 1"/>
          <p:cNvSpPr>
            <a:spLocks noGrp="1"/>
          </p:cNvSpPr>
          <p:nvPr>
            <p:ph idx="1"/>
          </p:nvPr>
        </p:nvSpPr>
        <p:spPr>
          <a:xfrm>
            <a:off x="314491" y="1735125"/>
            <a:ext cx="3393413" cy="642518"/>
          </a:xfrm>
        </p:spPr>
        <p:txBody>
          <a:bodyPr>
            <a:normAutofit/>
          </a:bodyPr>
          <a:lstStyle/>
          <a:p>
            <a:pPr marL="0" indent="0">
              <a:buNone/>
            </a:pPr>
            <a:r>
              <a:rPr lang="en-GB" dirty="0" smtClean="0">
                <a:solidFill>
                  <a:srgbClr val="FF0000"/>
                </a:solidFill>
                <a:latin typeface="XCCW Joined PC1c" panose="03050602040000000000" pitchFamily="66" charset="0"/>
              </a:rPr>
              <a:t>Read aloud:</a:t>
            </a:r>
          </a:p>
          <a:p>
            <a:pPr marL="0" indent="0" algn="ctr">
              <a:buNone/>
            </a:pPr>
            <a:endParaRPr lang="en-GB" dirty="0">
              <a:latin typeface="XCCW Joined PC1c" panose="03050602040000000000" pitchFamily="66" charset="0"/>
            </a:endParaRPr>
          </a:p>
          <a:p>
            <a:pPr marL="0" indent="0" algn="ctr">
              <a:buNone/>
            </a:pPr>
            <a:endParaRPr lang="en-GB" dirty="0" smtClean="0">
              <a:latin typeface="XCCW Joined PC1c" panose="03050602040000000000" pitchFamily="66" charset="0"/>
            </a:endParaRPr>
          </a:p>
          <a:p>
            <a:pPr marL="0" indent="0" algn="ctr">
              <a:buNone/>
            </a:pPr>
            <a:endParaRPr lang="en-GB" dirty="0">
              <a:latin typeface="XCCW Joined PC1c" panose="03050602040000000000" pitchFamily="66" charset="0"/>
            </a:endParaRPr>
          </a:p>
          <a:p>
            <a:pPr marL="0" indent="0" algn="ctr">
              <a:buNone/>
            </a:pPr>
            <a:endParaRPr lang="en-GB" dirty="0" smtClean="0">
              <a:latin typeface="XCCW Joined PC1c" panose="03050602040000000000" pitchFamily="66" charset="0"/>
            </a:endParaRPr>
          </a:p>
        </p:txBody>
      </p:sp>
      <p:pic>
        <p:nvPicPr>
          <p:cNvPr id="2055"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1560" y="-19685568"/>
            <a:ext cx="5541421" cy="8352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4283968" y="4155115"/>
            <a:ext cx="4162354" cy="584775"/>
          </a:xfrm>
          <a:prstGeom prst="rect">
            <a:avLst/>
          </a:prstGeom>
        </p:spPr>
        <p:txBody>
          <a:bodyPr wrap="square">
            <a:spAutoFit/>
          </a:bodyPr>
          <a:lstStyle/>
          <a:p>
            <a:pPr algn="ctr"/>
            <a:r>
              <a:rPr lang="en-GB" sz="3200" dirty="0" smtClean="0">
                <a:solidFill>
                  <a:srgbClr val="0070C0"/>
                </a:solidFill>
                <a:latin typeface="XCCW Joined PC1c" panose="03050602040000000000" pitchFamily="66" charset="0"/>
              </a:rPr>
              <a:t>Reading skills</a:t>
            </a:r>
            <a:endParaRPr lang="en-GB" sz="3200" dirty="0">
              <a:solidFill>
                <a:srgbClr val="0070C0"/>
              </a:solidFill>
              <a:latin typeface="XCCW Joined PC1c" panose="03050602040000000000" pitchFamily="66" charset="0"/>
            </a:endParaRPr>
          </a:p>
        </p:txBody>
      </p:sp>
      <p:pic>
        <p:nvPicPr>
          <p:cNvPr id="3074" name="Picture 2" descr="The Girl Who Stole an Elephant : Farook, Nizrana: Amazon.com.au: Book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9281" y="2305965"/>
            <a:ext cx="1354471" cy="2052228"/>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The Boy At the Back of the Class: Onjali Rauf : Onjali Rauf: Amazon.co.uk:  Books"/>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07704" y="2305966"/>
            <a:ext cx="1336875" cy="2052228"/>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Varjak Paw: 1: Amazon.co.uk: Said, SF, McKean, Dave: 9780552572293: Books"/>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52955" y="4466205"/>
            <a:ext cx="1341593" cy="1843115"/>
          </a:xfrm>
          <a:prstGeom prst="rect">
            <a:avLst/>
          </a:prstGeom>
          <a:noFill/>
          <a:extLst>
            <a:ext uri="{909E8E84-426E-40DD-AFC4-6F175D3DCCD1}">
              <a14:hiddenFill xmlns:a14="http://schemas.microsoft.com/office/drawing/2010/main">
                <a:solidFill>
                  <a:srgbClr val="FFFFFF"/>
                </a:solidFill>
              </a14:hiddenFill>
            </a:ext>
          </a:extLst>
        </p:spPr>
      </p:pic>
      <p:sp>
        <p:nvSpPr>
          <p:cNvPr id="14" name="Content Placeholder 1"/>
          <p:cNvSpPr txBox="1">
            <a:spLocks/>
          </p:cNvSpPr>
          <p:nvPr/>
        </p:nvSpPr>
        <p:spPr>
          <a:xfrm>
            <a:off x="4211960" y="1844824"/>
            <a:ext cx="4752528" cy="216024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GB" sz="3000" dirty="0" smtClean="0">
                <a:solidFill>
                  <a:srgbClr val="00B050"/>
                </a:solidFill>
                <a:latin typeface="XCCW Joined PC1c" panose="03050602040000000000" pitchFamily="66" charset="0"/>
              </a:rPr>
              <a:t>Reading for pleasure:</a:t>
            </a:r>
          </a:p>
          <a:p>
            <a:pPr marL="0" indent="0" algn="ctr">
              <a:buFont typeface="Arial" panose="020B0604020202020204" pitchFamily="34" charset="0"/>
              <a:buNone/>
            </a:pPr>
            <a:r>
              <a:rPr lang="en-GB" sz="2800" dirty="0" smtClean="0">
                <a:latin typeface="XCCW Joined PC1c" panose="03050602040000000000" pitchFamily="66" charset="0"/>
              </a:rPr>
              <a:t>Books changed every Friday!</a:t>
            </a:r>
          </a:p>
          <a:p>
            <a:pPr marL="0" indent="0" algn="ctr">
              <a:buFont typeface="Arial" panose="020B0604020202020204" pitchFamily="34" charset="0"/>
              <a:buNone/>
            </a:pPr>
            <a:endParaRPr lang="en-GB" dirty="0" smtClean="0">
              <a:latin typeface="XCCW Joined PC1c" panose="03050602040000000000" pitchFamily="66" charset="0"/>
            </a:endParaRPr>
          </a:p>
          <a:p>
            <a:pPr marL="0" indent="0" algn="ctr">
              <a:buFont typeface="Arial" panose="020B0604020202020204" pitchFamily="34" charset="0"/>
              <a:buNone/>
            </a:pPr>
            <a:endParaRPr lang="en-GB" dirty="0" smtClean="0">
              <a:latin typeface="XCCW Joined PC1c" panose="03050602040000000000" pitchFamily="66" charset="0"/>
            </a:endParaRPr>
          </a:p>
          <a:p>
            <a:pPr marL="0" indent="0" algn="ctr">
              <a:buFont typeface="Arial" panose="020B0604020202020204" pitchFamily="34" charset="0"/>
              <a:buNone/>
            </a:pPr>
            <a:endParaRPr lang="en-GB" dirty="0" smtClean="0">
              <a:latin typeface="XCCW Joined PC1c" panose="03050602040000000000" pitchFamily="66" charset="0"/>
            </a:endParaRPr>
          </a:p>
          <a:p>
            <a:pPr marL="0" indent="0" algn="ctr">
              <a:buFont typeface="Arial" panose="020B0604020202020204" pitchFamily="34" charset="0"/>
              <a:buNone/>
            </a:pPr>
            <a:endParaRPr lang="en-GB" dirty="0" smtClean="0">
              <a:latin typeface="XCCW Joined PC1c" panose="03050602040000000000" pitchFamily="66" charset="0"/>
            </a:endParaRPr>
          </a:p>
        </p:txBody>
      </p:sp>
      <p:pic>
        <p:nvPicPr>
          <p:cNvPr id="3080" name="Picture 8" descr="VIPERS reading strategy _ cartoon snake posters and images for display |  Teaching Resources"/>
          <p:cNvPicPr>
            <a:picLocks noChangeAspect="1" noChangeArrowheads="1"/>
          </p:cNvPicPr>
          <p:nvPr/>
        </p:nvPicPr>
        <p:blipFill rotWithShape="1">
          <a:blip r:embed="rId7">
            <a:extLst>
              <a:ext uri="{28A0092B-C50C-407E-A947-70E740481C1C}">
                <a14:useLocalDpi xmlns:a14="http://schemas.microsoft.com/office/drawing/2010/main" val="0"/>
              </a:ext>
            </a:extLst>
          </a:blip>
          <a:srcRect b="18317"/>
          <a:stretch/>
        </p:blipFill>
        <p:spPr bwMode="auto">
          <a:xfrm>
            <a:off x="4873812" y="4815155"/>
            <a:ext cx="3206192" cy="18542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35487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20079" y="69322"/>
            <a:ext cx="8979781" cy="7360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11117" y="30887"/>
            <a:ext cx="9144000" cy="774461"/>
          </a:xfrm>
        </p:spPr>
        <p:txBody>
          <a:bodyPr>
            <a:normAutofit/>
          </a:bodyPr>
          <a:lstStyle/>
          <a:p>
            <a:r>
              <a:rPr lang="en-GB" dirty="0" smtClean="0">
                <a:solidFill>
                  <a:srgbClr val="002060"/>
                </a:solidFill>
                <a:latin typeface="XCCW Joined PC1c" panose="03050602040000000000" pitchFamily="66" charset="0"/>
              </a:rPr>
              <a:t>History and Geography</a:t>
            </a:r>
            <a:endParaRPr lang="en-GB" dirty="0">
              <a:solidFill>
                <a:srgbClr val="002060"/>
              </a:solidFill>
              <a:latin typeface="XCCW Joined PC1c" panose="03050602040000000000" pitchFamily="66" charset="0"/>
            </a:endParaRPr>
          </a:p>
        </p:txBody>
      </p:sp>
      <p:sp>
        <p:nvSpPr>
          <p:cNvPr id="6" name="AutoShape 7" descr="Year 4 – Vicious Vikings Task | Wellgate Primary School Blog"/>
          <p:cNvSpPr>
            <a:spLocks noChangeAspect="1" noChangeArrowheads="1"/>
          </p:cNvSpPr>
          <p:nvPr/>
        </p:nvSpPr>
        <p:spPr bwMode="auto">
          <a:xfrm>
            <a:off x="120079" y="1508020"/>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 name="Rectangle 3"/>
          <p:cNvSpPr/>
          <p:nvPr/>
        </p:nvSpPr>
        <p:spPr>
          <a:xfrm>
            <a:off x="169652" y="3121804"/>
            <a:ext cx="5498303" cy="523220"/>
          </a:xfrm>
          <a:prstGeom prst="rect">
            <a:avLst/>
          </a:prstGeom>
        </p:spPr>
        <p:txBody>
          <a:bodyPr wrap="square">
            <a:spAutoFit/>
          </a:bodyPr>
          <a:lstStyle/>
          <a:p>
            <a:r>
              <a:rPr lang="en-GB" sz="2800" dirty="0" smtClean="0">
                <a:solidFill>
                  <a:schemeClr val="accent6">
                    <a:lumMod val="75000"/>
                  </a:schemeClr>
                </a:solidFill>
                <a:latin typeface="XCCW Joined PC1c" panose="03050602040000000000" pitchFamily="66" charset="0"/>
              </a:rPr>
              <a:t> </a:t>
            </a:r>
            <a:endParaRPr lang="en-GB" sz="2800" dirty="0">
              <a:solidFill>
                <a:schemeClr val="accent6">
                  <a:lumMod val="75000"/>
                </a:schemeClr>
              </a:solidFill>
              <a:latin typeface="XCCW Joined PC1c" panose="03050602040000000000" pitchFamily="66" charset="0"/>
            </a:endParaRPr>
          </a:p>
        </p:txBody>
      </p:sp>
      <p:pic>
        <p:nvPicPr>
          <p:cNvPr id="5122" name="Picture 2" descr="A Ladybird Book: The Romans"/>
          <p:cNvPicPr>
            <a:picLocks noChangeAspect="1" noChangeArrowheads="1"/>
          </p:cNvPicPr>
          <p:nvPr/>
        </p:nvPicPr>
        <p:blipFill rotWithShape="1">
          <a:blip r:embed="rId3">
            <a:extLst>
              <a:ext uri="{28A0092B-C50C-407E-A947-70E740481C1C}">
                <a14:useLocalDpi xmlns:a14="http://schemas.microsoft.com/office/drawing/2010/main" val="0"/>
              </a:ext>
            </a:extLst>
          </a:blip>
          <a:srcRect t="-1" b="11841"/>
          <a:stretch/>
        </p:blipFill>
        <p:spPr bwMode="auto">
          <a:xfrm>
            <a:off x="418607" y="982305"/>
            <a:ext cx="1933423" cy="253643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4"/>
          <a:stretch>
            <a:fillRect/>
          </a:stretch>
        </p:blipFill>
        <p:spPr>
          <a:xfrm>
            <a:off x="2650558" y="1319545"/>
            <a:ext cx="2400474" cy="2071747"/>
          </a:xfrm>
          <a:prstGeom prst="rect">
            <a:avLst/>
          </a:prstGeom>
        </p:spPr>
      </p:pic>
      <p:pic>
        <p:nvPicPr>
          <p:cNvPr id="5" name="Picture 4"/>
          <p:cNvPicPr>
            <a:picLocks noChangeAspect="1"/>
          </p:cNvPicPr>
          <p:nvPr/>
        </p:nvPicPr>
        <p:blipFill>
          <a:blip r:embed="rId5"/>
          <a:stretch>
            <a:fillRect/>
          </a:stretch>
        </p:blipFill>
        <p:spPr>
          <a:xfrm>
            <a:off x="5349560" y="1218711"/>
            <a:ext cx="3564880" cy="2003927"/>
          </a:xfrm>
          <a:prstGeom prst="rect">
            <a:avLst/>
          </a:prstGeom>
        </p:spPr>
      </p:pic>
      <p:pic>
        <p:nvPicPr>
          <p:cNvPr id="7" name="Picture 6"/>
          <p:cNvPicPr>
            <a:picLocks noChangeAspect="1"/>
          </p:cNvPicPr>
          <p:nvPr/>
        </p:nvPicPr>
        <p:blipFill>
          <a:blip r:embed="rId6"/>
          <a:stretch>
            <a:fillRect/>
          </a:stretch>
        </p:blipFill>
        <p:spPr>
          <a:xfrm>
            <a:off x="169652" y="4159221"/>
            <a:ext cx="2759971" cy="2088232"/>
          </a:xfrm>
          <a:prstGeom prst="rect">
            <a:avLst/>
          </a:prstGeom>
        </p:spPr>
      </p:pic>
      <p:pic>
        <p:nvPicPr>
          <p:cNvPr id="8" name="Picture 7"/>
          <p:cNvPicPr>
            <a:picLocks noChangeAspect="1"/>
          </p:cNvPicPr>
          <p:nvPr/>
        </p:nvPicPr>
        <p:blipFill>
          <a:blip r:embed="rId7"/>
          <a:stretch>
            <a:fillRect/>
          </a:stretch>
        </p:blipFill>
        <p:spPr>
          <a:xfrm>
            <a:off x="3248654" y="4145655"/>
            <a:ext cx="2619741" cy="2095792"/>
          </a:xfrm>
          <a:prstGeom prst="rect">
            <a:avLst/>
          </a:prstGeom>
        </p:spPr>
      </p:pic>
      <p:pic>
        <p:nvPicPr>
          <p:cNvPr id="10" name="Picture 9"/>
          <p:cNvPicPr>
            <a:picLocks noChangeAspect="1"/>
          </p:cNvPicPr>
          <p:nvPr/>
        </p:nvPicPr>
        <p:blipFill>
          <a:blip r:embed="rId8"/>
          <a:stretch>
            <a:fillRect/>
          </a:stretch>
        </p:blipFill>
        <p:spPr>
          <a:xfrm>
            <a:off x="6169706" y="3853625"/>
            <a:ext cx="2724530" cy="2391109"/>
          </a:xfrm>
          <a:prstGeom prst="rect">
            <a:avLst/>
          </a:prstGeom>
        </p:spPr>
      </p:pic>
    </p:spTree>
    <p:extLst>
      <p:ext uri="{BB962C8B-B14F-4D97-AF65-F5344CB8AC3E}">
        <p14:creationId xmlns:p14="http://schemas.microsoft.com/office/powerpoint/2010/main" val="34166376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771800" y="274638"/>
            <a:ext cx="3672408" cy="106613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p:txBody>
          <a:bodyPr>
            <a:normAutofit/>
          </a:bodyPr>
          <a:lstStyle/>
          <a:p>
            <a:r>
              <a:rPr lang="en-GB" sz="5400" dirty="0" smtClean="0">
                <a:solidFill>
                  <a:srgbClr val="002060"/>
                </a:solidFill>
                <a:latin typeface="XCCW Joined PC1c" panose="03050602040000000000" pitchFamily="66" charset="0"/>
              </a:rPr>
              <a:t>Science</a:t>
            </a:r>
            <a:endParaRPr lang="en-GB" sz="5400" dirty="0">
              <a:solidFill>
                <a:srgbClr val="002060"/>
              </a:solidFill>
              <a:latin typeface="XCCW Joined PC1c" panose="03050602040000000000" pitchFamily="66" charset="0"/>
            </a:endParaRPr>
          </a:p>
        </p:txBody>
      </p:sp>
      <p:pic>
        <p:nvPicPr>
          <p:cNvPr id="8195"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569381" y="4809728"/>
            <a:ext cx="2901159" cy="17823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323528" y="1441110"/>
            <a:ext cx="4680520" cy="5293757"/>
          </a:xfrm>
          <a:prstGeom prst="rect">
            <a:avLst/>
          </a:prstGeom>
        </p:spPr>
        <p:txBody>
          <a:bodyPr wrap="square">
            <a:spAutoFit/>
          </a:bodyPr>
          <a:lstStyle/>
          <a:p>
            <a:pPr algn="ctr"/>
            <a:r>
              <a:rPr lang="en-GB" sz="3200" dirty="0" smtClean="0">
                <a:solidFill>
                  <a:srgbClr val="00B0F0"/>
                </a:solidFill>
                <a:latin typeface="XCCW Joined PC1c" panose="03050602040000000000" pitchFamily="66" charset="0"/>
              </a:rPr>
              <a:t>Units of work:</a:t>
            </a:r>
          </a:p>
          <a:p>
            <a:pPr algn="ctr"/>
            <a:endParaRPr lang="en-GB" sz="1400" dirty="0">
              <a:solidFill>
                <a:srgbClr val="00B0F0"/>
              </a:solidFill>
              <a:latin typeface="XCCW Joined PC1c" panose="03050602040000000000" pitchFamily="66" charset="0"/>
            </a:endParaRPr>
          </a:p>
          <a:p>
            <a:pPr marL="457200" indent="-457200">
              <a:buFont typeface="Arial" panose="020B0604020202020204" pitchFamily="34" charset="0"/>
              <a:buChar char="•"/>
            </a:pPr>
            <a:r>
              <a:rPr lang="en-GB" sz="3200" dirty="0">
                <a:solidFill>
                  <a:srgbClr val="002060"/>
                </a:solidFill>
                <a:latin typeface="XCCW Joined PC1c" panose="03050602040000000000" pitchFamily="66" charset="0"/>
              </a:rPr>
              <a:t>Sound</a:t>
            </a:r>
          </a:p>
          <a:p>
            <a:pPr marL="457200" indent="-457200">
              <a:buFont typeface="Arial" panose="020B0604020202020204" pitchFamily="34" charset="0"/>
              <a:buChar char="•"/>
            </a:pPr>
            <a:r>
              <a:rPr lang="en-GB" sz="3200" dirty="0">
                <a:solidFill>
                  <a:srgbClr val="002060"/>
                </a:solidFill>
                <a:latin typeface="XCCW Joined PC1c" panose="03050602040000000000" pitchFamily="66" charset="0"/>
              </a:rPr>
              <a:t>Electricity</a:t>
            </a:r>
          </a:p>
          <a:p>
            <a:pPr marL="457200" indent="-457200">
              <a:buFont typeface="Arial" panose="020B0604020202020204" pitchFamily="34" charset="0"/>
              <a:buChar char="•"/>
            </a:pPr>
            <a:r>
              <a:rPr lang="en-GB" sz="3200" dirty="0">
                <a:solidFill>
                  <a:srgbClr val="002060"/>
                </a:solidFill>
                <a:latin typeface="XCCW Joined PC1c" panose="03050602040000000000" pitchFamily="66" charset="0"/>
              </a:rPr>
              <a:t>States of Matter</a:t>
            </a:r>
          </a:p>
          <a:p>
            <a:pPr marL="457200" indent="-457200">
              <a:buFont typeface="Arial" panose="020B0604020202020204" pitchFamily="34" charset="0"/>
              <a:buChar char="•"/>
            </a:pPr>
            <a:r>
              <a:rPr lang="en-GB" sz="3200" dirty="0">
                <a:solidFill>
                  <a:srgbClr val="002060"/>
                </a:solidFill>
                <a:latin typeface="XCCW Joined PC1c" panose="03050602040000000000" pitchFamily="66" charset="0"/>
              </a:rPr>
              <a:t>Animals </a:t>
            </a:r>
            <a:r>
              <a:rPr lang="en-GB" sz="3200" dirty="0" smtClean="0">
                <a:solidFill>
                  <a:srgbClr val="002060"/>
                </a:solidFill>
                <a:latin typeface="XCCW Joined PC1c" panose="03050602040000000000" pitchFamily="66" charset="0"/>
              </a:rPr>
              <a:t>including </a:t>
            </a:r>
            <a:r>
              <a:rPr lang="en-GB" sz="3200" dirty="0">
                <a:solidFill>
                  <a:srgbClr val="002060"/>
                </a:solidFill>
                <a:latin typeface="XCCW Joined PC1c" panose="03050602040000000000" pitchFamily="66" charset="0"/>
              </a:rPr>
              <a:t>Humans</a:t>
            </a:r>
          </a:p>
          <a:p>
            <a:pPr marL="457200" indent="-457200">
              <a:buFont typeface="Arial" panose="020B0604020202020204" pitchFamily="34" charset="0"/>
              <a:buChar char="•"/>
            </a:pPr>
            <a:r>
              <a:rPr lang="en-GB" sz="3200" dirty="0">
                <a:solidFill>
                  <a:srgbClr val="002060"/>
                </a:solidFill>
                <a:latin typeface="XCCW Joined PC1c" panose="03050602040000000000" pitchFamily="66" charset="0"/>
              </a:rPr>
              <a:t>Living Things and t</a:t>
            </a:r>
            <a:r>
              <a:rPr lang="en-GB" sz="3200" dirty="0" smtClean="0">
                <a:solidFill>
                  <a:srgbClr val="002060"/>
                </a:solidFill>
                <a:latin typeface="XCCW Joined PC1c" panose="03050602040000000000" pitchFamily="66" charset="0"/>
              </a:rPr>
              <a:t>heir Habitats</a:t>
            </a:r>
          </a:p>
          <a:p>
            <a:pPr marL="457200" indent="-457200">
              <a:buFont typeface="Arial" panose="020B0604020202020204" pitchFamily="34" charset="0"/>
              <a:buChar char="•"/>
            </a:pPr>
            <a:endParaRPr lang="en-GB" sz="3200" dirty="0">
              <a:solidFill>
                <a:srgbClr val="002060"/>
              </a:solidFill>
              <a:latin typeface="XCCW Joined PC1c" panose="03050602040000000000" pitchFamily="66" charset="0"/>
            </a:endParaRPr>
          </a:p>
          <a:p>
            <a:pPr algn="ctr"/>
            <a:r>
              <a:rPr lang="en-GB" sz="3200" b="1" dirty="0" smtClean="0">
                <a:solidFill>
                  <a:srgbClr val="002060"/>
                </a:solidFill>
                <a:latin typeface="XCCW Joined PC1c" panose="03050602040000000000" pitchFamily="66" charset="0"/>
              </a:rPr>
              <a:t>Science Week</a:t>
            </a:r>
            <a:endParaRPr lang="en-GB" sz="3200" b="1" dirty="0">
              <a:solidFill>
                <a:srgbClr val="002060"/>
              </a:solidFill>
              <a:latin typeface="XCCW Joined PC1c" panose="03050602040000000000" pitchFamily="66" charset="0"/>
            </a:endParaRPr>
          </a:p>
        </p:txBody>
      </p:sp>
      <p:pic>
        <p:nvPicPr>
          <p:cNvPr id="6" name="Picture 2" descr="See the source image">
            <a:extLst>
              <a:ext uri="{FF2B5EF4-FFF2-40B4-BE49-F238E27FC236}">
                <a16:creationId xmlns:a16="http://schemas.microsoft.com/office/drawing/2014/main" id="{E025D177-FD99-038C-B809-F4BD59298B0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79631" y="1441110"/>
            <a:ext cx="3280660" cy="32806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594619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771800" y="260648"/>
            <a:ext cx="3672408" cy="106613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457200" y="260648"/>
            <a:ext cx="8229600" cy="1143000"/>
          </a:xfrm>
        </p:spPr>
        <p:txBody>
          <a:bodyPr>
            <a:normAutofit/>
          </a:bodyPr>
          <a:lstStyle/>
          <a:p>
            <a:r>
              <a:rPr lang="en-GB" sz="5400" dirty="0" smtClean="0">
                <a:solidFill>
                  <a:srgbClr val="002060"/>
                </a:solidFill>
                <a:latin typeface="XCCW Joined PC1c" panose="03050602040000000000" pitchFamily="66" charset="0"/>
              </a:rPr>
              <a:t>French</a:t>
            </a:r>
            <a:endParaRPr lang="en-GB" sz="5400" dirty="0">
              <a:solidFill>
                <a:srgbClr val="002060"/>
              </a:solidFill>
              <a:latin typeface="XCCW Joined PC1c" panose="03050602040000000000" pitchFamily="66" charset="0"/>
            </a:endParaRPr>
          </a:p>
        </p:txBody>
      </p:sp>
      <p:sp>
        <p:nvSpPr>
          <p:cNvPr id="4" name="AutoShape 2" descr="Best App to Learn French in 2021 - Encore!!! Learni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 name="Rectangle 2"/>
          <p:cNvSpPr/>
          <p:nvPr/>
        </p:nvSpPr>
        <p:spPr>
          <a:xfrm>
            <a:off x="378480" y="1833885"/>
            <a:ext cx="4572000" cy="5032147"/>
          </a:xfrm>
          <a:prstGeom prst="rect">
            <a:avLst/>
          </a:prstGeom>
        </p:spPr>
        <p:txBody>
          <a:bodyPr>
            <a:spAutoFit/>
          </a:bodyPr>
          <a:lstStyle/>
          <a:p>
            <a:pPr marL="457200" indent="-457200">
              <a:lnSpc>
                <a:spcPct val="150000"/>
              </a:lnSpc>
              <a:buFont typeface="Arial" panose="020B0604020202020204" pitchFamily="34" charset="0"/>
              <a:buChar char="•"/>
            </a:pPr>
            <a:r>
              <a:rPr lang="en-GB" sz="3000" dirty="0">
                <a:latin typeface="XCCW Joined PC1c" panose="03050602040000000000" pitchFamily="66" charset="0"/>
              </a:rPr>
              <a:t>Family </a:t>
            </a:r>
          </a:p>
          <a:p>
            <a:pPr marL="457200" indent="-457200">
              <a:lnSpc>
                <a:spcPct val="150000"/>
              </a:lnSpc>
              <a:buFont typeface="Arial" panose="020B0604020202020204" pitchFamily="34" charset="0"/>
              <a:buChar char="•"/>
            </a:pPr>
            <a:r>
              <a:rPr lang="en-GB" sz="3000" dirty="0">
                <a:latin typeface="XCCW Joined PC1c" panose="03050602040000000000" pitchFamily="66" charset="0"/>
              </a:rPr>
              <a:t>Clothes </a:t>
            </a:r>
          </a:p>
          <a:p>
            <a:pPr marL="457200" indent="-457200">
              <a:lnSpc>
                <a:spcPct val="150000"/>
              </a:lnSpc>
              <a:buFont typeface="Arial" panose="020B0604020202020204" pitchFamily="34" charset="0"/>
              <a:buChar char="•"/>
            </a:pPr>
            <a:r>
              <a:rPr lang="en-GB" sz="3000" dirty="0">
                <a:latin typeface="XCCW Joined PC1c" panose="03050602040000000000" pitchFamily="66" charset="0"/>
              </a:rPr>
              <a:t>Animals </a:t>
            </a:r>
          </a:p>
          <a:p>
            <a:pPr marL="457200" indent="-457200">
              <a:lnSpc>
                <a:spcPct val="150000"/>
              </a:lnSpc>
              <a:buFont typeface="Arial" panose="020B0604020202020204" pitchFamily="34" charset="0"/>
              <a:buChar char="•"/>
            </a:pPr>
            <a:r>
              <a:rPr lang="en-GB" sz="3000" dirty="0">
                <a:latin typeface="XCCW Joined PC1c" panose="03050602040000000000" pitchFamily="66" charset="0"/>
              </a:rPr>
              <a:t>Pets </a:t>
            </a:r>
          </a:p>
          <a:p>
            <a:pPr marL="457200" indent="-457200">
              <a:lnSpc>
                <a:spcPct val="150000"/>
              </a:lnSpc>
              <a:buFont typeface="Arial" panose="020B0604020202020204" pitchFamily="34" charset="0"/>
              <a:buChar char="•"/>
            </a:pPr>
            <a:r>
              <a:rPr lang="en-GB" sz="3000" dirty="0">
                <a:latin typeface="XCCW Joined PC1c" panose="03050602040000000000" pitchFamily="66" charset="0"/>
              </a:rPr>
              <a:t>Fruits </a:t>
            </a:r>
          </a:p>
          <a:p>
            <a:pPr marL="457200" indent="-457200">
              <a:lnSpc>
                <a:spcPct val="150000"/>
              </a:lnSpc>
              <a:buFont typeface="Arial" panose="020B0604020202020204" pitchFamily="34" charset="0"/>
              <a:buChar char="•"/>
            </a:pPr>
            <a:r>
              <a:rPr lang="en-GB" sz="3000" dirty="0" smtClean="0">
                <a:latin typeface="XCCW Joined PC1c" panose="03050602040000000000" pitchFamily="66" charset="0"/>
              </a:rPr>
              <a:t>Vegetables</a:t>
            </a:r>
          </a:p>
          <a:p>
            <a:pPr>
              <a:lnSpc>
                <a:spcPct val="150000"/>
              </a:lnSpc>
            </a:pPr>
            <a:endParaRPr lang="en-GB" sz="1400" dirty="0" smtClean="0">
              <a:solidFill>
                <a:srgbClr val="002060"/>
              </a:solidFill>
              <a:latin typeface="XCCW Joined PC1c" panose="03050602040000000000" pitchFamily="66" charset="0"/>
            </a:endParaRPr>
          </a:p>
          <a:p>
            <a:endParaRPr lang="en-GB" sz="3000" dirty="0" smtClean="0">
              <a:solidFill>
                <a:srgbClr val="002060"/>
              </a:solidFill>
              <a:latin typeface="XCCW Joined PC1c" panose="03050602040000000000" pitchFamily="66" charset="0"/>
            </a:endParaRPr>
          </a:p>
        </p:txBody>
      </p:sp>
      <p:pic>
        <p:nvPicPr>
          <p:cNvPr id="7" name="Picture 2" descr="See the source image">
            <a:extLst>
              <a:ext uri="{FF2B5EF4-FFF2-40B4-BE49-F238E27FC236}">
                <a16:creationId xmlns:a16="http://schemas.microsoft.com/office/drawing/2014/main" id="{D9D74AA5-C560-D299-435D-E66A91C157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4312" y="1646681"/>
            <a:ext cx="3938786" cy="221037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Flag of France - Wikipedi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07130" y="4149080"/>
            <a:ext cx="2593150" cy="17322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3759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771800" y="274638"/>
            <a:ext cx="3672408" cy="106613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407226" y="231295"/>
            <a:ext cx="8229600" cy="1143000"/>
          </a:xfrm>
        </p:spPr>
        <p:txBody>
          <a:bodyPr>
            <a:normAutofit/>
          </a:bodyPr>
          <a:lstStyle/>
          <a:p>
            <a:r>
              <a:rPr lang="en-GB" sz="5400" dirty="0" smtClean="0">
                <a:solidFill>
                  <a:srgbClr val="002060"/>
                </a:solidFill>
                <a:latin typeface="XCCW Joined PC1c" panose="03050602040000000000" pitchFamily="66" charset="0"/>
              </a:rPr>
              <a:t>RE</a:t>
            </a:r>
            <a:endParaRPr lang="en-GB" sz="5400" dirty="0">
              <a:solidFill>
                <a:srgbClr val="002060"/>
              </a:solidFill>
              <a:latin typeface="XCCW Joined PC1c" panose="03050602040000000000" pitchFamily="66" charset="0"/>
            </a:endParaRPr>
          </a:p>
        </p:txBody>
      </p:sp>
      <p:pic>
        <p:nvPicPr>
          <p:cNvPr id="4098" name="Picture 2" descr="C:\Users\Teacher\Pictures\2018-05-02\001.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756" t="13363" r="9510"/>
          <a:stretch/>
        </p:blipFill>
        <p:spPr bwMode="auto">
          <a:xfrm>
            <a:off x="5707780" y="3869671"/>
            <a:ext cx="3085755" cy="2437276"/>
          </a:xfrm>
          <a:prstGeom prst="rect">
            <a:avLst/>
          </a:prstGeom>
          <a:noFill/>
          <a:ln w="38100">
            <a:solidFill>
              <a:schemeClr val="tx1"/>
            </a:solidFill>
          </a:ln>
          <a:extLst>
            <a:ext uri="{909E8E84-426E-40DD-AFC4-6F175D3DCCD1}">
              <a14:hiddenFill xmlns:a14="http://schemas.microsoft.com/office/drawing/2010/main">
                <a:solidFill>
                  <a:srgbClr val="FFFFFF"/>
                </a:solidFill>
              </a14:hiddenFill>
            </a:ext>
          </a:extLst>
        </p:spPr>
      </p:pic>
      <p:sp>
        <p:nvSpPr>
          <p:cNvPr id="4" name="AutoShape 2" descr="Golden Temple: the most visited place in the world, Amritsar - Times of  India Travel"/>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pic>
        <p:nvPicPr>
          <p:cNvPr id="6149" name="Picture 5" descr="Golden Temple in Amritsar is 'Most Visited Religious Place in the World' |  Architectural Digest India"/>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0499" t="19575" r="10499" b="-2731"/>
          <a:stretch/>
        </p:blipFill>
        <p:spPr bwMode="auto">
          <a:xfrm>
            <a:off x="5690250" y="1412233"/>
            <a:ext cx="3103286" cy="2449853"/>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191947" y="1445252"/>
            <a:ext cx="5498303" cy="4832092"/>
          </a:xfrm>
          <a:prstGeom prst="rect">
            <a:avLst/>
          </a:prstGeom>
        </p:spPr>
        <p:txBody>
          <a:bodyPr wrap="square">
            <a:spAutoFit/>
          </a:bodyPr>
          <a:lstStyle/>
          <a:p>
            <a:r>
              <a:rPr lang="en-GB" sz="2800" dirty="0">
                <a:solidFill>
                  <a:schemeClr val="accent6">
                    <a:lumMod val="75000"/>
                  </a:schemeClr>
                </a:solidFill>
                <a:latin typeface="XCCW Joined PC1c" panose="03050602040000000000" pitchFamily="66" charset="0"/>
              </a:rPr>
              <a:t>Autumn term</a:t>
            </a:r>
            <a:r>
              <a:rPr lang="en-GB" sz="2800" dirty="0" smtClean="0">
                <a:solidFill>
                  <a:schemeClr val="accent6">
                    <a:lumMod val="75000"/>
                  </a:schemeClr>
                </a:solidFill>
                <a:latin typeface="XCCW Joined PC1c" panose="03050602040000000000" pitchFamily="66" charset="0"/>
              </a:rPr>
              <a:t>:</a:t>
            </a:r>
          </a:p>
          <a:p>
            <a:r>
              <a:rPr lang="en-GB" sz="2800" dirty="0" smtClean="0">
                <a:solidFill>
                  <a:schemeClr val="accent6">
                    <a:lumMod val="75000"/>
                  </a:schemeClr>
                </a:solidFill>
                <a:latin typeface="XCCW Joined PC1c" panose="03050602040000000000" pitchFamily="66" charset="0"/>
              </a:rPr>
              <a:t> </a:t>
            </a:r>
            <a:endParaRPr lang="en-GB" sz="2800" dirty="0">
              <a:solidFill>
                <a:schemeClr val="accent6">
                  <a:lumMod val="75000"/>
                </a:schemeClr>
              </a:solidFill>
              <a:latin typeface="XCCW Joined PC1c" panose="03050602040000000000" pitchFamily="66" charset="0"/>
            </a:endParaRPr>
          </a:p>
          <a:p>
            <a:r>
              <a:rPr lang="en-GB" sz="2800" dirty="0" smtClean="0">
                <a:solidFill>
                  <a:srgbClr val="002060"/>
                </a:solidFill>
                <a:latin typeface="XCCW Joined PC1c" panose="03050602040000000000" pitchFamily="66" charset="0"/>
              </a:rPr>
              <a:t>Sikhism &amp; Hinduism</a:t>
            </a:r>
            <a:endParaRPr lang="en-GB" sz="2800" dirty="0">
              <a:solidFill>
                <a:srgbClr val="002060"/>
              </a:solidFill>
              <a:latin typeface="XCCW Joined PC1c" panose="03050602040000000000" pitchFamily="66" charset="0"/>
            </a:endParaRPr>
          </a:p>
          <a:p>
            <a:endParaRPr lang="en-GB" sz="2800" dirty="0">
              <a:latin typeface="XCCW Joined PC1c" panose="03050602040000000000" pitchFamily="66" charset="0"/>
            </a:endParaRPr>
          </a:p>
          <a:p>
            <a:r>
              <a:rPr lang="en-GB" sz="2800" dirty="0">
                <a:solidFill>
                  <a:srgbClr val="00B0F0"/>
                </a:solidFill>
                <a:latin typeface="XCCW Joined PC1c" panose="03050602040000000000" pitchFamily="66" charset="0"/>
              </a:rPr>
              <a:t>Spring term: </a:t>
            </a:r>
            <a:endParaRPr lang="en-GB" sz="2800" dirty="0" smtClean="0">
              <a:solidFill>
                <a:srgbClr val="00B0F0"/>
              </a:solidFill>
              <a:latin typeface="XCCW Joined PC1c" panose="03050602040000000000" pitchFamily="66" charset="0"/>
            </a:endParaRPr>
          </a:p>
          <a:p>
            <a:endParaRPr lang="en-GB" sz="2800" dirty="0" smtClean="0">
              <a:solidFill>
                <a:srgbClr val="002060"/>
              </a:solidFill>
              <a:latin typeface="XCCW Joined PC1c" panose="03050602040000000000" pitchFamily="66" charset="0"/>
            </a:endParaRPr>
          </a:p>
          <a:p>
            <a:r>
              <a:rPr lang="en-GB" sz="2800" dirty="0" smtClean="0">
                <a:solidFill>
                  <a:srgbClr val="002060"/>
                </a:solidFill>
                <a:latin typeface="XCCW Joined PC1c" panose="03050602040000000000" pitchFamily="66" charset="0"/>
              </a:rPr>
              <a:t>Islam &amp; Judaism</a:t>
            </a:r>
            <a:endParaRPr lang="en-GB" sz="2800" dirty="0">
              <a:solidFill>
                <a:srgbClr val="002060"/>
              </a:solidFill>
              <a:latin typeface="XCCW Joined PC1c" panose="03050602040000000000" pitchFamily="66" charset="0"/>
            </a:endParaRPr>
          </a:p>
          <a:p>
            <a:endParaRPr lang="en-GB" sz="2800" dirty="0">
              <a:latin typeface="XCCW Joined PC1c" panose="03050602040000000000" pitchFamily="66" charset="0"/>
            </a:endParaRPr>
          </a:p>
          <a:p>
            <a:r>
              <a:rPr lang="en-GB" sz="2800" dirty="0" smtClean="0">
                <a:solidFill>
                  <a:srgbClr val="FFC000"/>
                </a:solidFill>
                <a:latin typeface="XCCW Joined PC1c" panose="03050602040000000000" pitchFamily="66" charset="0"/>
              </a:rPr>
              <a:t>Summer </a:t>
            </a:r>
            <a:r>
              <a:rPr lang="en-GB" sz="2800" dirty="0">
                <a:solidFill>
                  <a:srgbClr val="FFC000"/>
                </a:solidFill>
                <a:latin typeface="XCCW Joined PC1c" panose="03050602040000000000" pitchFamily="66" charset="0"/>
              </a:rPr>
              <a:t>term: </a:t>
            </a:r>
          </a:p>
          <a:p>
            <a:endParaRPr lang="en-GB" sz="2800" dirty="0" smtClean="0">
              <a:solidFill>
                <a:srgbClr val="002060"/>
              </a:solidFill>
              <a:latin typeface="XCCW Joined PC1c" panose="03050602040000000000" pitchFamily="66" charset="0"/>
            </a:endParaRPr>
          </a:p>
          <a:p>
            <a:r>
              <a:rPr lang="en-GB" sz="2800" dirty="0" smtClean="0">
                <a:solidFill>
                  <a:srgbClr val="002060"/>
                </a:solidFill>
                <a:latin typeface="XCCW Joined PC1c" panose="03050602040000000000" pitchFamily="66" charset="0"/>
              </a:rPr>
              <a:t>Buddhism &amp; Christianity </a:t>
            </a:r>
            <a:endParaRPr lang="en-GB" sz="2800" dirty="0">
              <a:solidFill>
                <a:srgbClr val="002060"/>
              </a:solidFill>
              <a:latin typeface="XCCW Joined PC1c" panose="03050602040000000000" pitchFamily="66" charset="0"/>
            </a:endParaRPr>
          </a:p>
        </p:txBody>
      </p:sp>
    </p:spTree>
    <p:extLst>
      <p:ext uri="{BB962C8B-B14F-4D97-AF65-F5344CB8AC3E}">
        <p14:creationId xmlns:p14="http://schemas.microsoft.com/office/powerpoint/2010/main" val="3929375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842730" y="144488"/>
            <a:ext cx="7309314" cy="106613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460375" y="193690"/>
            <a:ext cx="8229600" cy="1143000"/>
          </a:xfrm>
        </p:spPr>
        <p:txBody>
          <a:bodyPr/>
          <a:lstStyle/>
          <a:p>
            <a:r>
              <a:rPr lang="en-GB" smtClean="0">
                <a:solidFill>
                  <a:srgbClr val="002060"/>
                </a:solidFill>
                <a:latin typeface="XCCW Joined PC1c" panose="03050602040000000000" pitchFamily="66" charset="0"/>
              </a:rPr>
              <a:t>Art &amp; Design and DT</a:t>
            </a:r>
            <a:endParaRPr lang="en-GB" dirty="0">
              <a:solidFill>
                <a:srgbClr val="002060"/>
              </a:solidFill>
              <a:latin typeface="XCCW Joined PC1c" panose="03050602040000000000" pitchFamily="66" charset="0"/>
            </a:endParaRPr>
          </a:p>
        </p:txBody>
      </p:sp>
      <p:sp>
        <p:nvSpPr>
          <p:cNvPr id="4" name="AutoShape 2" descr="15 Interesting Short Stories Of Ramayana For Children"/>
          <p:cNvSpPr>
            <a:spLocks noChangeAspect="1" noChangeArrowheads="1"/>
          </p:cNvSpPr>
          <p:nvPr/>
        </p:nvSpPr>
        <p:spPr bwMode="auto">
          <a:xfrm>
            <a:off x="8839200" y="1988840"/>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 name="AutoShape 4" descr="15 Interesting Short Stories Of Ramayana For Children"/>
          <p:cNvSpPr>
            <a:spLocks noChangeAspect="1" noChangeArrowheads="1"/>
          </p:cNvSpPr>
          <p:nvPr/>
        </p:nvSpPr>
        <p:spPr bwMode="auto">
          <a:xfrm>
            <a:off x="307975" y="44624"/>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 name="AutoShape 10" descr="Roman Mosaics Kits for Schools - for a class of 30 : Amazon.co.uk: Toys &amp;  Games"/>
          <p:cNvSpPr>
            <a:spLocks noChangeAspect="1" noChangeArrowheads="1"/>
          </p:cNvSpPr>
          <p:nvPr/>
        </p:nvSpPr>
        <p:spPr bwMode="auto">
          <a:xfrm>
            <a:off x="460375" y="197024"/>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 name="AutoShape 13" descr="Jessie's Resources: Classroom Display Ideas | Roman mosaic art, Roman art, Roman  mosaic"/>
          <p:cNvSpPr>
            <a:spLocks noChangeAspect="1" noChangeArrowheads="1"/>
          </p:cNvSpPr>
          <p:nvPr/>
        </p:nvSpPr>
        <p:spPr bwMode="auto">
          <a:xfrm>
            <a:off x="612775" y="349424"/>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 name="Rectangle 8"/>
          <p:cNvSpPr/>
          <p:nvPr/>
        </p:nvSpPr>
        <p:spPr>
          <a:xfrm>
            <a:off x="1619672" y="5749819"/>
            <a:ext cx="6089650" cy="984885"/>
          </a:xfrm>
          <a:prstGeom prst="rect">
            <a:avLst/>
          </a:prstGeom>
        </p:spPr>
        <p:txBody>
          <a:bodyPr wrap="square">
            <a:spAutoFit/>
          </a:bodyPr>
          <a:lstStyle/>
          <a:p>
            <a:endParaRPr lang="en-GB" dirty="0">
              <a:solidFill>
                <a:srgbClr val="002060"/>
              </a:solidFill>
              <a:latin typeface="XCCW Joined PC1c" panose="03050602040000000000" pitchFamily="66" charset="0"/>
            </a:endParaRPr>
          </a:p>
          <a:p>
            <a:pPr algn="ctr"/>
            <a:r>
              <a:rPr lang="en-GB" sz="4000" b="1" dirty="0">
                <a:solidFill>
                  <a:srgbClr val="FF0066"/>
                </a:solidFill>
                <a:latin typeface="XCCW Joined PC1c" panose="03050602040000000000" pitchFamily="66" charset="0"/>
              </a:rPr>
              <a:t>Arts Week!</a:t>
            </a:r>
          </a:p>
        </p:txBody>
      </p:sp>
      <p:pic>
        <p:nvPicPr>
          <p:cNvPr id="6" name="Picture 5"/>
          <p:cNvPicPr>
            <a:picLocks noChangeAspect="1"/>
          </p:cNvPicPr>
          <p:nvPr/>
        </p:nvPicPr>
        <p:blipFill>
          <a:blip r:embed="rId3"/>
          <a:stretch>
            <a:fillRect/>
          </a:stretch>
        </p:blipFill>
        <p:spPr>
          <a:xfrm>
            <a:off x="5105265" y="1834268"/>
            <a:ext cx="1616360" cy="1623984"/>
          </a:xfrm>
          <a:prstGeom prst="rect">
            <a:avLst/>
          </a:prstGeom>
        </p:spPr>
      </p:pic>
      <p:pic>
        <p:nvPicPr>
          <p:cNvPr id="10" name="Picture 9"/>
          <p:cNvPicPr>
            <a:picLocks noChangeAspect="1"/>
          </p:cNvPicPr>
          <p:nvPr/>
        </p:nvPicPr>
        <p:blipFill>
          <a:blip r:embed="rId4"/>
          <a:stretch>
            <a:fillRect/>
          </a:stretch>
        </p:blipFill>
        <p:spPr>
          <a:xfrm>
            <a:off x="7075559" y="1362271"/>
            <a:ext cx="1828840" cy="2486695"/>
          </a:xfrm>
          <a:prstGeom prst="rect">
            <a:avLst/>
          </a:prstGeom>
        </p:spPr>
      </p:pic>
      <p:pic>
        <p:nvPicPr>
          <p:cNvPr id="12" name="Picture 11"/>
          <p:cNvPicPr>
            <a:picLocks noChangeAspect="1"/>
          </p:cNvPicPr>
          <p:nvPr/>
        </p:nvPicPr>
        <p:blipFill>
          <a:blip r:embed="rId5"/>
          <a:stretch>
            <a:fillRect/>
          </a:stretch>
        </p:blipFill>
        <p:spPr>
          <a:xfrm>
            <a:off x="236534" y="1780303"/>
            <a:ext cx="4514797" cy="3865299"/>
          </a:xfrm>
          <a:prstGeom prst="rect">
            <a:avLst/>
          </a:prstGeom>
        </p:spPr>
      </p:pic>
      <p:pic>
        <p:nvPicPr>
          <p:cNvPr id="14" name="Picture 13"/>
          <p:cNvPicPr>
            <a:picLocks noChangeAspect="1"/>
          </p:cNvPicPr>
          <p:nvPr/>
        </p:nvPicPr>
        <p:blipFill>
          <a:blip r:embed="rId6"/>
          <a:stretch>
            <a:fillRect/>
          </a:stretch>
        </p:blipFill>
        <p:spPr>
          <a:xfrm>
            <a:off x="4876055" y="4059124"/>
            <a:ext cx="3360258" cy="1690696"/>
          </a:xfrm>
          <a:prstGeom prst="rect">
            <a:avLst/>
          </a:prstGeom>
        </p:spPr>
      </p:pic>
    </p:spTree>
    <p:extLst>
      <p:ext uri="{BB962C8B-B14F-4D97-AF65-F5344CB8AC3E}">
        <p14:creationId xmlns:p14="http://schemas.microsoft.com/office/powerpoint/2010/main" val="98640693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2771800" y="274638"/>
            <a:ext cx="3672408" cy="106613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itle 3"/>
          <p:cNvSpPr>
            <a:spLocks noGrp="1"/>
          </p:cNvSpPr>
          <p:nvPr>
            <p:ph type="ctrTitle"/>
          </p:nvPr>
        </p:nvSpPr>
        <p:spPr>
          <a:xfrm>
            <a:off x="721804" y="153224"/>
            <a:ext cx="7772400" cy="1470025"/>
          </a:xfrm>
        </p:spPr>
        <p:txBody>
          <a:bodyPr>
            <a:normAutofit/>
          </a:bodyPr>
          <a:lstStyle/>
          <a:p>
            <a:r>
              <a:rPr lang="en-GB" sz="5400" dirty="0" smtClean="0">
                <a:solidFill>
                  <a:srgbClr val="002060"/>
                </a:solidFill>
                <a:latin typeface="XCCW Joined PC1c" panose="03050602040000000000" pitchFamily="66" charset="0"/>
              </a:rPr>
              <a:t>Music</a:t>
            </a:r>
            <a:endParaRPr lang="en-GB" sz="5400" dirty="0">
              <a:solidFill>
                <a:srgbClr val="002060"/>
              </a:solidFill>
              <a:latin typeface="XCCW Joined PC1c" panose="03050602040000000000" pitchFamily="66" charset="0"/>
            </a:endParaRPr>
          </a:p>
        </p:txBody>
      </p:sp>
      <p:sp>
        <p:nvSpPr>
          <p:cNvPr id="2" name="Rectangle 1"/>
          <p:cNvSpPr/>
          <p:nvPr/>
        </p:nvSpPr>
        <p:spPr>
          <a:xfrm>
            <a:off x="179512" y="1774291"/>
            <a:ext cx="5472608" cy="5262979"/>
          </a:xfrm>
          <a:prstGeom prst="rect">
            <a:avLst/>
          </a:prstGeom>
        </p:spPr>
        <p:txBody>
          <a:bodyPr wrap="square">
            <a:spAutoFit/>
          </a:bodyPr>
          <a:lstStyle/>
          <a:p>
            <a:pPr algn="ctr"/>
            <a:r>
              <a:rPr lang="en-GB" sz="2800" dirty="0" smtClean="0">
                <a:solidFill>
                  <a:srgbClr val="002060"/>
                </a:solidFill>
                <a:latin typeface="XCCW Joined PC1c" panose="03050602040000000000" pitchFamily="66" charset="0"/>
              </a:rPr>
              <a:t>Weekly music lessons in the music room.</a:t>
            </a:r>
          </a:p>
          <a:p>
            <a:pPr algn="ctr"/>
            <a:endParaRPr lang="en-GB" sz="2800" dirty="0">
              <a:solidFill>
                <a:srgbClr val="002060"/>
              </a:solidFill>
              <a:latin typeface="XCCW Joined PC1c" panose="03050602040000000000" pitchFamily="66" charset="0"/>
            </a:endParaRPr>
          </a:p>
          <a:p>
            <a:pPr algn="ctr"/>
            <a:r>
              <a:rPr lang="en-GB" sz="2800" dirty="0" smtClean="0">
                <a:solidFill>
                  <a:srgbClr val="002060"/>
                </a:solidFill>
                <a:latin typeface="XCCW Joined PC1c" panose="03050602040000000000" pitchFamily="66" charset="0"/>
              </a:rPr>
              <a:t>KS2 </a:t>
            </a:r>
            <a:r>
              <a:rPr lang="en-GB" sz="2800" dirty="0">
                <a:solidFill>
                  <a:srgbClr val="002060"/>
                </a:solidFill>
                <a:latin typeface="XCCW Joined PC1c" panose="03050602040000000000" pitchFamily="66" charset="0"/>
              </a:rPr>
              <a:t>singing assemblies </a:t>
            </a:r>
            <a:r>
              <a:rPr lang="en-GB" sz="2800" dirty="0" smtClean="0">
                <a:solidFill>
                  <a:srgbClr val="002060"/>
                </a:solidFill>
                <a:latin typeface="XCCW Joined PC1c" panose="03050602040000000000" pitchFamily="66" charset="0"/>
              </a:rPr>
              <a:t>weekly and termly celebrations/Arts Week</a:t>
            </a:r>
          </a:p>
          <a:p>
            <a:pPr marL="457200" indent="-457200" algn="ctr">
              <a:buFont typeface="Arial" panose="020B0604020202020204" pitchFamily="34" charset="0"/>
              <a:buChar char="•"/>
            </a:pPr>
            <a:endParaRPr lang="en-GB" sz="2800" dirty="0">
              <a:solidFill>
                <a:srgbClr val="002060"/>
              </a:solidFill>
              <a:latin typeface="XCCW Joined PC1c" panose="03050602040000000000" pitchFamily="66" charset="0"/>
            </a:endParaRPr>
          </a:p>
          <a:p>
            <a:pPr algn="ctr"/>
            <a:r>
              <a:rPr lang="en-GB" sz="2800" dirty="0" smtClean="0">
                <a:solidFill>
                  <a:srgbClr val="002060"/>
                </a:solidFill>
                <a:latin typeface="XCCW Joined PC1c" panose="03050602040000000000" pitchFamily="66" charset="0"/>
              </a:rPr>
              <a:t>Children </a:t>
            </a:r>
            <a:r>
              <a:rPr lang="en-GB" sz="2800" dirty="0">
                <a:solidFill>
                  <a:srgbClr val="002060"/>
                </a:solidFill>
                <a:latin typeface="XCCW Joined PC1c" panose="03050602040000000000" pitchFamily="66" charset="0"/>
              </a:rPr>
              <a:t>can develop their skills in listening, performing, composing and appraising.</a:t>
            </a:r>
          </a:p>
          <a:p>
            <a:endParaRPr lang="en-GB" sz="2800" dirty="0">
              <a:latin typeface="XCCW Joined PC1c" panose="03050602040000000000" pitchFamily="66" charset="0"/>
            </a:endParaRPr>
          </a:p>
        </p:txBody>
      </p:sp>
      <p:pic>
        <p:nvPicPr>
          <p:cNvPr id="7" name="Picture 2" descr="Image result for music not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0885399">
            <a:off x="248514" y="335924"/>
            <a:ext cx="670973" cy="73868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https://i.pinimg.com/736x/48/fc/24/48fc24416262fa68f8cb00ab2e1a93c5--music-clip-art-musical-notes-art.jpg"/>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850382">
            <a:off x="1375184" y="276817"/>
            <a:ext cx="468028" cy="87720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See the source image">
            <a:extLst>
              <a:ext uri="{FF2B5EF4-FFF2-40B4-BE49-F238E27FC236}">
                <a16:creationId xmlns:a16="http://schemas.microsoft.com/office/drawing/2014/main" id="{F44EF861-04FE-A423-FFCF-04418E9805D4}"/>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7400" t="12638" b="21351"/>
          <a:stretch/>
        </p:blipFill>
        <p:spPr bwMode="auto">
          <a:xfrm>
            <a:off x="6238206" y="4293096"/>
            <a:ext cx="2553465" cy="1872208"/>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Image result for music not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94422" y="666392"/>
            <a:ext cx="670973" cy="738686"/>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Image result for music not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0885399">
            <a:off x="6657170" y="297049"/>
            <a:ext cx="670973" cy="73868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https://i.pinimg.com/736x/48/fc/24/48fc24416262fa68f8cb00ab2e1a93c5--music-clip-art-musical-notes-art.jpg"/>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850382">
            <a:off x="7783840" y="237942"/>
            <a:ext cx="468028" cy="877201"/>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Image result for music not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03078" y="627517"/>
            <a:ext cx="670973" cy="738686"/>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Charanga Digital Resources For Music Teachers and Schools | Inspire ..."/>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38206" y="1916832"/>
            <a:ext cx="2540574" cy="21975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335536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2623932" y="114377"/>
            <a:ext cx="3672408" cy="106613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922080" y="227722"/>
            <a:ext cx="7128792" cy="1143000"/>
          </a:xfrm>
        </p:spPr>
        <p:txBody>
          <a:bodyPr>
            <a:normAutofit/>
          </a:bodyPr>
          <a:lstStyle/>
          <a:p>
            <a:r>
              <a:rPr lang="en-GB" sz="5400" dirty="0" smtClean="0">
                <a:solidFill>
                  <a:srgbClr val="002060"/>
                </a:solidFill>
                <a:latin typeface="XCCW Joined PC1c" panose="03050602040000000000" pitchFamily="66" charset="0"/>
              </a:rPr>
              <a:t>PSHE</a:t>
            </a:r>
            <a:endParaRPr lang="en-GB" sz="5400" dirty="0">
              <a:solidFill>
                <a:srgbClr val="002060"/>
              </a:solidFill>
              <a:latin typeface="XCCW Joined PC1c" panose="03050602040000000000" pitchFamily="66" charset="0"/>
            </a:endParaRPr>
          </a:p>
        </p:txBody>
      </p:sp>
      <p:pic>
        <p:nvPicPr>
          <p:cNvPr id="7" name="Picture 6"/>
          <p:cNvPicPr/>
          <p:nvPr/>
        </p:nvPicPr>
        <p:blipFill rotWithShape="1">
          <a:blip r:embed="rId3"/>
          <a:srcRect l="20744" t="22879" r="19710" b="20656"/>
          <a:stretch/>
        </p:blipFill>
        <p:spPr bwMode="auto">
          <a:xfrm>
            <a:off x="899592" y="1396534"/>
            <a:ext cx="4533923" cy="2176481"/>
          </a:xfrm>
          <a:prstGeom prst="rect">
            <a:avLst/>
          </a:prstGeom>
          <a:ln w="38100">
            <a:solidFill>
              <a:schemeClr val="tx1"/>
            </a:solidFill>
          </a:ln>
          <a:extLst>
            <a:ext uri="{53640926-AAD7-44D8-BBD7-CCE9431645EC}">
              <a14:shadowObscured xmlns:a14="http://schemas.microsoft.com/office/drawing/2010/main"/>
            </a:ext>
          </a:extLst>
        </p:spPr>
      </p:pic>
      <p:pic>
        <p:nvPicPr>
          <p:cNvPr id="1026"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953" r="9666" b="2688"/>
          <a:stretch/>
        </p:blipFill>
        <p:spPr bwMode="auto">
          <a:xfrm>
            <a:off x="5724128" y="1375268"/>
            <a:ext cx="2447165" cy="22190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9" name="Content Placeholder 5"/>
          <p:cNvGraphicFramePr>
            <a:graphicFrameLocks noGrp="1"/>
          </p:cNvGraphicFramePr>
          <p:nvPr>
            <p:ph idx="1"/>
            <p:extLst>
              <p:ext uri="{D42A27DB-BD31-4B8C-83A1-F6EECF244321}">
                <p14:modId xmlns:p14="http://schemas.microsoft.com/office/powerpoint/2010/main" val="3196229803"/>
              </p:ext>
            </p:extLst>
          </p:nvPr>
        </p:nvGraphicFramePr>
        <p:xfrm>
          <a:off x="395536" y="3789040"/>
          <a:ext cx="8229600" cy="265176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136024">
                <a:tc>
                  <a:txBody>
                    <a:bodyPr/>
                    <a:lstStyle/>
                    <a:p>
                      <a:r>
                        <a:rPr lang="en-GB" dirty="0" smtClean="0">
                          <a:latin typeface="XCCW Joined PC1c" panose="03050602040000000000" pitchFamily="66" charset="0"/>
                        </a:rPr>
                        <a:t>Relationships</a:t>
                      </a:r>
                      <a:endParaRPr lang="en-GB" dirty="0">
                        <a:latin typeface="XCCW Joined PC1c" panose="03050602040000000000" pitchFamily="66" charset="0"/>
                      </a:endParaRPr>
                    </a:p>
                  </a:txBody>
                  <a:tcPr marL="101570" marR="101570"/>
                </a:tc>
                <a:tc>
                  <a:txBody>
                    <a:bodyPr/>
                    <a:lstStyle/>
                    <a:p>
                      <a:r>
                        <a:rPr lang="en-GB" dirty="0" smtClean="0">
                          <a:latin typeface="XCCW Joined PC1c" panose="03050602040000000000" pitchFamily="66" charset="0"/>
                        </a:rPr>
                        <a:t>Living</a:t>
                      </a:r>
                      <a:r>
                        <a:rPr lang="en-GB" baseline="0" dirty="0" smtClean="0">
                          <a:latin typeface="XCCW Joined PC1c" panose="03050602040000000000" pitchFamily="66" charset="0"/>
                        </a:rPr>
                        <a:t> in the wider world</a:t>
                      </a:r>
                      <a:endParaRPr lang="en-GB" dirty="0">
                        <a:latin typeface="XCCW Joined PC1c" panose="03050602040000000000" pitchFamily="66" charset="0"/>
                      </a:endParaRPr>
                    </a:p>
                  </a:txBody>
                  <a:tcPr marL="101570" marR="101570"/>
                </a:tc>
                <a:tc>
                  <a:txBody>
                    <a:bodyPr/>
                    <a:lstStyle/>
                    <a:p>
                      <a:r>
                        <a:rPr lang="en-GB" dirty="0" smtClean="0">
                          <a:latin typeface="XCCW Joined PC1c" panose="03050602040000000000" pitchFamily="66" charset="0"/>
                        </a:rPr>
                        <a:t>Health</a:t>
                      </a:r>
                      <a:r>
                        <a:rPr lang="en-GB" baseline="0" dirty="0" smtClean="0">
                          <a:latin typeface="XCCW Joined PC1c" panose="03050602040000000000" pitchFamily="66" charset="0"/>
                        </a:rPr>
                        <a:t> and wellbeing</a:t>
                      </a:r>
                      <a:endParaRPr lang="en-GB" dirty="0">
                        <a:latin typeface="XCCW Joined PC1c" panose="03050602040000000000" pitchFamily="66" charset="0"/>
                      </a:endParaRPr>
                    </a:p>
                  </a:txBody>
                  <a:tcPr marL="101570" marR="101570"/>
                </a:tc>
                <a:extLst>
                  <a:ext uri="{0D108BD9-81ED-4DB2-BD59-A6C34878D82A}">
                    <a16:rowId xmlns:a16="http://schemas.microsoft.com/office/drawing/2014/main" val="10000"/>
                  </a:ext>
                </a:extLst>
              </a:tr>
              <a:tr h="370840">
                <a:tc>
                  <a:txBody>
                    <a:bodyPr/>
                    <a:lstStyle/>
                    <a:p>
                      <a:r>
                        <a:rPr lang="en-GB" dirty="0" smtClean="0">
                          <a:latin typeface="XCCW Joined PC1c" panose="03050602040000000000" pitchFamily="66" charset="0"/>
                        </a:rPr>
                        <a:t>Families and friendships</a:t>
                      </a:r>
                    </a:p>
                    <a:p>
                      <a:endParaRPr lang="en-GB" dirty="0" smtClean="0">
                        <a:latin typeface="XCCW Joined PC1c" panose="03050602040000000000" pitchFamily="66" charset="0"/>
                      </a:endParaRPr>
                    </a:p>
                    <a:p>
                      <a:r>
                        <a:rPr lang="en-GB" dirty="0" smtClean="0">
                          <a:latin typeface="XCCW Joined PC1c" panose="03050602040000000000" pitchFamily="66" charset="0"/>
                        </a:rPr>
                        <a:t>Safe relationships</a:t>
                      </a:r>
                    </a:p>
                    <a:p>
                      <a:endParaRPr lang="en-GB" dirty="0" smtClean="0">
                        <a:latin typeface="XCCW Joined PC1c" panose="03050602040000000000" pitchFamily="66" charset="0"/>
                      </a:endParaRPr>
                    </a:p>
                    <a:p>
                      <a:r>
                        <a:rPr lang="en-GB" dirty="0" smtClean="0">
                          <a:latin typeface="XCCW Joined PC1c" panose="03050602040000000000" pitchFamily="66" charset="0"/>
                        </a:rPr>
                        <a:t>Respecting</a:t>
                      </a:r>
                      <a:r>
                        <a:rPr lang="en-GB" baseline="0" dirty="0" smtClean="0">
                          <a:latin typeface="XCCW Joined PC1c" panose="03050602040000000000" pitchFamily="66" charset="0"/>
                        </a:rPr>
                        <a:t> others and ourselves</a:t>
                      </a:r>
                    </a:p>
                  </a:txBody>
                  <a:tcPr marL="101570" marR="101570"/>
                </a:tc>
                <a:tc>
                  <a:txBody>
                    <a:bodyPr/>
                    <a:lstStyle/>
                    <a:p>
                      <a:r>
                        <a:rPr lang="en-GB" dirty="0" smtClean="0">
                          <a:latin typeface="XCCW Joined PC1c" panose="03050602040000000000" pitchFamily="66" charset="0"/>
                        </a:rPr>
                        <a:t>Belonging to a community</a:t>
                      </a:r>
                    </a:p>
                    <a:p>
                      <a:endParaRPr lang="en-GB" dirty="0" smtClean="0">
                        <a:latin typeface="XCCW Joined PC1c" panose="03050602040000000000" pitchFamily="66" charset="0"/>
                      </a:endParaRPr>
                    </a:p>
                    <a:p>
                      <a:r>
                        <a:rPr lang="en-GB" dirty="0" smtClean="0">
                          <a:latin typeface="XCCW Joined PC1c" panose="03050602040000000000" pitchFamily="66" charset="0"/>
                        </a:rPr>
                        <a:t>Media and digital resilience</a:t>
                      </a:r>
                    </a:p>
                    <a:p>
                      <a:endParaRPr lang="en-GB" dirty="0" smtClean="0">
                        <a:latin typeface="XCCW Joined PC1c" panose="03050602040000000000" pitchFamily="66" charset="0"/>
                      </a:endParaRPr>
                    </a:p>
                    <a:p>
                      <a:r>
                        <a:rPr lang="en-GB" dirty="0" smtClean="0">
                          <a:latin typeface="XCCW Joined PC1c" panose="03050602040000000000" pitchFamily="66" charset="0"/>
                        </a:rPr>
                        <a:t>Money</a:t>
                      </a:r>
                      <a:r>
                        <a:rPr lang="en-GB" baseline="0" dirty="0" smtClean="0">
                          <a:latin typeface="XCCW Joined PC1c" panose="03050602040000000000" pitchFamily="66" charset="0"/>
                        </a:rPr>
                        <a:t> and work</a:t>
                      </a:r>
                      <a:endParaRPr lang="en-GB" dirty="0">
                        <a:latin typeface="XCCW Joined PC1c" panose="03050602040000000000" pitchFamily="66" charset="0"/>
                      </a:endParaRPr>
                    </a:p>
                  </a:txBody>
                  <a:tcPr marL="101570" marR="101570"/>
                </a:tc>
                <a:tc>
                  <a:txBody>
                    <a:bodyPr/>
                    <a:lstStyle/>
                    <a:p>
                      <a:r>
                        <a:rPr lang="en-GB" dirty="0" smtClean="0">
                          <a:latin typeface="XCCW Joined PC1c" panose="03050602040000000000" pitchFamily="66" charset="0"/>
                        </a:rPr>
                        <a:t>Physical health and mental</a:t>
                      </a:r>
                      <a:r>
                        <a:rPr lang="en-GB" baseline="0" dirty="0" smtClean="0">
                          <a:latin typeface="XCCW Joined PC1c" panose="03050602040000000000" pitchFamily="66" charset="0"/>
                        </a:rPr>
                        <a:t> wellbeing</a:t>
                      </a:r>
                    </a:p>
                    <a:p>
                      <a:endParaRPr lang="en-GB" baseline="0" dirty="0" smtClean="0">
                        <a:latin typeface="XCCW Joined PC1c" panose="03050602040000000000" pitchFamily="66" charset="0"/>
                      </a:endParaRPr>
                    </a:p>
                    <a:p>
                      <a:r>
                        <a:rPr lang="en-GB" baseline="0" dirty="0" smtClean="0">
                          <a:latin typeface="XCCW Joined PC1c" panose="03050602040000000000" pitchFamily="66" charset="0"/>
                        </a:rPr>
                        <a:t>Growing and changing</a:t>
                      </a:r>
                    </a:p>
                    <a:p>
                      <a:endParaRPr lang="en-GB" baseline="0" dirty="0" smtClean="0">
                        <a:latin typeface="XCCW Joined PC1c" panose="03050602040000000000" pitchFamily="66" charset="0"/>
                      </a:endParaRPr>
                    </a:p>
                    <a:p>
                      <a:r>
                        <a:rPr lang="en-GB" baseline="0" dirty="0" smtClean="0">
                          <a:latin typeface="XCCW Joined PC1c" panose="03050602040000000000" pitchFamily="66" charset="0"/>
                        </a:rPr>
                        <a:t>Keeping safe</a:t>
                      </a:r>
                      <a:endParaRPr lang="en-GB" dirty="0">
                        <a:latin typeface="XCCW Joined PC1c" panose="03050602040000000000" pitchFamily="66" charset="0"/>
                      </a:endParaRPr>
                    </a:p>
                  </a:txBody>
                  <a:tcPr marL="101570" marR="101570"/>
                </a:tc>
                <a:extLst>
                  <a:ext uri="{0D108BD9-81ED-4DB2-BD59-A6C34878D82A}">
                    <a16:rowId xmlns:a16="http://schemas.microsoft.com/office/drawing/2014/main" val="10001"/>
                  </a:ext>
                </a:extLst>
              </a:tr>
            </a:tbl>
          </a:graphicData>
        </a:graphic>
      </p:graphicFrame>
      <p:sp>
        <p:nvSpPr>
          <p:cNvPr id="3" name="TextBox 2"/>
          <p:cNvSpPr txBox="1"/>
          <p:nvPr/>
        </p:nvSpPr>
        <p:spPr>
          <a:xfrm>
            <a:off x="6264188" y="227722"/>
            <a:ext cx="2736304" cy="1015663"/>
          </a:xfrm>
          <a:prstGeom prst="rect">
            <a:avLst/>
          </a:prstGeom>
          <a:noFill/>
        </p:spPr>
        <p:txBody>
          <a:bodyPr wrap="square" rtlCol="0">
            <a:spAutoFit/>
          </a:bodyPr>
          <a:lstStyle/>
          <a:p>
            <a:pPr algn="ctr"/>
            <a:r>
              <a:rPr lang="en-GB" sz="2000" dirty="0" smtClean="0">
                <a:latin typeface="XCCW Joined PC1c" panose="03050602040000000000" pitchFamily="66" charset="0"/>
              </a:rPr>
              <a:t>Virtues Assembly </a:t>
            </a:r>
          </a:p>
          <a:p>
            <a:pPr algn="ctr"/>
            <a:endParaRPr lang="en-GB" sz="2000" dirty="0">
              <a:latin typeface="XCCW Joined PC1c" panose="03050602040000000000" pitchFamily="66" charset="0"/>
            </a:endParaRPr>
          </a:p>
          <a:p>
            <a:pPr algn="ctr"/>
            <a:r>
              <a:rPr lang="en-GB" sz="2000" dirty="0" smtClean="0">
                <a:solidFill>
                  <a:srgbClr val="7030A0"/>
                </a:solidFill>
                <a:latin typeface="XCCW Joined PC1c" panose="03050602040000000000" pitchFamily="66" charset="0"/>
              </a:rPr>
              <a:t>Transcendence</a:t>
            </a:r>
            <a:endParaRPr lang="en-GB" sz="2000" dirty="0">
              <a:solidFill>
                <a:srgbClr val="7030A0"/>
              </a:solidFill>
              <a:latin typeface="XCCW Joined PC1c" panose="03050602040000000000" pitchFamily="66" charset="0"/>
            </a:endParaRPr>
          </a:p>
        </p:txBody>
      </p:sp>
    </p:spTree>
    <p:extLst>
      <p:ext uri="{BB962C8B-B14F-4D97-AF65-F5344CB8AC3E}">
        <p14:creationId xmlns:p14="http://schemas.microsoft.com/office/powerpoint/2010/main" val="109076220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2411760" y="149808"/>
            <a:ext cx="4320480" cy="106613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483898" y="96485"/>
            <a:ext cx="8229600" cy="1143000"/>
          </a:xfrm>
        </p:spPr>
        <p:txBody>
          <a:bodyPr>
            <a:normAutofit/>
          </a:bodyPr>
          <a:lstStyle/>
          <a:p>
            <a:r>
              <a:rPr lang="en-GB" sz="5400" dirty="0" smtClean="0">
                <a:solidFill>
                  <a:srgbClr val="002060"/>
                </a:solidFill>
                <a:latin typeface="XCCW Joined PC1c" panose="03050602040000000000" pitchFamily="66" charset="0"/>
              </a:rPr>
              <a:t>Computing</a:t>
            </a:r>
            <a:endParaRPr lang="en-GB" sz="5400" dirty="0">
              <a:solidFill>
                <a:srgbClr val="002060"/>
              </a:solidFill>
              <a:latin typeface="XCCW Joined PC1c" panose="03050602040000000000" pitchFamily="66" charset="0"/>
            </a:endParaRPr>
          </a:p>
        </p:txBody>
      </p:sp>
      <p:sp>
        <p:nvSpPr>
          <p:cNvPr id="6" name="Content Placeholder 2"/>
          <p:cNvSpPr>
            <a:spLocks noGrp="1"/>
          </p:cNvSpPr>
          <p:nvPr>
            <p:ph idx="1"/>
          </p:nvPr>
        </p:nvSpPr>
        <p:spPr>
          <a:xfrm>
            <a:off x="457200" y="980728"/>
            <a:ext cx="8229600" cy="5544616"/>
          </a:xfrm>
        </p:spPr>
        <p:txBody>
          <a:bodyPr>
            <a:normAutofit/>
          </a:bodyPr>
          <a:lstStyle/>
          <a:p>
            <a:pPr marL="0" indent="0">
              <a:buNone/>
            </a:pPr>
            <a:endParaRPr lang="en-GB" sz="2400" dirty="0" smtClean="0">
              <a:latin typeface="XCCW Joined PC1c" panose="03050602040000000000" pitchFamily="66" charset="0"/>
            </a:endParaRPr>
          </a:p>
          <a:p>
            <a:pPr marL="0" indent="0">
              <a:buNone/>
            </a:pPr>
            <a:endParaRPr lang="en-GB" sz="2400" dirty="0" smtClean="0">
              <a:latin typeface="XCCW Joined PC1c" panose="03050602040000000000" pitchFamily="66" charset="0"/>
            </a:endParaRPr>
          </a:p>
          <a:p>
            <a:pPr marL="0" indent="0">
              <a:buNone/>
            </a:pPr>
            <a:endParaRPr lang="en-GB" dirty="0" smtClean="0">
              <a:latin typeface="XCCW Joined PC1c" panose="03050602040000000000" pitchFamily="66" charset="0"/>
            </a:endParaRPr>
          </a:p>
          <a:p>
            <a:pPr marL="0" indent="0">
              <a:buNone/>
            </a:pPr>
            <a:endParaRPr lang="en-GB" dirty="0"/>
          </a:p>
        </p:txBody>
      </p:sp>
      <p:sp>
        <p:nvSpPr>
          <p:cNvPr id="3" name="AutoShape 4" descr="Image result for computer clip ar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 name="TextBox 3"/>
          <p:cNvSpPr txBox="1"/>
          <p:nvPr/>
        </p:nvSpPr>
        <p:spPr>
          <a:xfrm>
            <a:off x="307974" y="1412776"/>
            <a:ext cx="8728521" cy="6247864"/>
          </a:xfrm>
          <a:prstGeom prst="rect">
            <a:avLst/>
          </a:prstGeom>
          <a:noFill/>
        </p:spPr>
        <p:txBody>
          <a:bodyPr wrap="square" rtlCol="0">
            <a:spAutoFit/>
          </a:bodyPr>
          <a:lstStyle/>
          <a:p>
            <a:pPr algn="ctr"/>
            <a:r>
              <a:rPr lang="en-GB" sz="2400" dirty="0" smtClean="0">
                <a:solidFill>
                  <a:srgbClr val="00B0F0"/>
                </a:solidFill>
                <a:latin typeface="XCCW Joined PC1c" panose="03050602040000000000" pitchFamily="66" charset="0"/>
              </a:rPr>
              <a:t>Weekly computing lessons in ICT suite with </a:t>
            </a:r>
          </a:p>
          <a:p>
            <a:pPr algn="ctr"/>
            <a:r>
              <a:rPr lang="en-GB" sz="2400" dirty="0" smtClean="0">
                <a:solidFill>
                  <a:srgbClr val="00B0F0"/>
                </a:solidFill>
                <a:latin typeface="XCCW Joined PC1c" panose="03050602040000000000" pitchFamily="66" charset="0"/>
              </a:rPr>
              <a:t>Mr McNamara:</a:t>
            </a:r>
          </a:p>
          <a:p>
            <a:endParaRPr lang="en-GB" sz="2400" dirty="0">
              <a:solidFill>
                <a:srgbClr val="002060"/>
              </a:solidFill>
              <a:latin typeface="XCCW Joined PC1c" panose="03050602040000000000" pitchFamily="66" charset="0"/>
            </a:endParaRPr>
          </a:p>
          <a:p>
            <a:pPr marL="342900" indent="-342900">
              <a:buFontTx/>
              <a:buChar char="-"/>
            </a:pPr>
            <a:r>
              <a:rPr lang="en-GB" sz="2400" dirty="0" smtClean="0">
                <a:solidFill>
                  <a:srgbClr val="002060"/>
                </a:solidFill>
                <a:latin typeface="XCCW Joined PC1c" panose="03050602040000000000" pitchFamily="66" charset="0"/>
              </a:rPr>
              <a:t>Programming (coding)</a:t>
            </a:r>
          </a:p>
          <a:p>
            <a:pPr marL="342900" indent="-342900">
              <a:buFontTx/>
              <a:buChar char="-"/>
            </a:pPr>
            <a:r>
              <a:rPr lang="en-GB" sz="2400" dirty="0" smtClean="0">
                <a:solidFill>
                  <a:srgbClr val="002060"/>
                </a:solidFill>
                <a:latin typeface="XCCW Joined PC1c" panose="03050602040000000000" pitchFamily="66" charset="0"/>
              </a:rPr>
              <a:t>Presentations</a:t>
            </a:r>
          </a:p>
          <a:p>
            <a:pPr marL="342900" indent="-342900">
              <a:buFontTx/>
              <a:buChar char="-"/>
            </a:pPr>
            <a:r>
              <a:rPr lang="en-GB" sz="2400" dirty="0" smtClean="0">
                <a:solidFill>
                  <a:srgbClr val="002060"/>
                </a:solidFill>
                <a:latin typeface="XCCW Joined PC1c" panose="03050602040000000000" pitchFamily="66" charset="0"/>
              </a:rPr>
              <a:t>Using CAD </a:t>
            </a:r>
          </a:p>
          <a:p>
            <a:r>
              <a:rPr lang="en-GB" sz="2400" dirty="0" smtClean="0">
                <a:solidFill>
                  <a:srgbClr val="002060"/>
                </a:solidFill>
                <a:latin typeface="XCCW Joined PC1c" panose="03050602040000000000" pitchFamily="66" charset="0"/>
              </a:rPr>
              <a:t>to make products, such as a </a:t>
            </a:r>
          </a:p>
          <a:p>
            <a:r>
              <a:rPr lang="en-GB" sz="2400" dirty="0" smtClean="0">
                <a:solidFill>
                  <a:srgbClr val="002060"/>
                </a:solidFill>
                <a:latin typeface="XCCW Joined PC1c" panose="03050602040000000000" pitchFamily="66" charset="0"/>
              </a:rPr>
              <a:t>Roman arrowhead</a:t>
            </a:r>
          </a:p>
          <a:p>
            <a:pPr marL="342900" indent="-342900">
              <a:buFontTx/>
              <a:buChar char="-"/>
            </a:pPr>
            <a:r>
              <a:rPr lang="en-GB" sz="2400" dirty="0" smtClean="0">
                <a:solidFill>
                  <a:srgbClr val="002060"/>
                </a:solidFill>
                <a:latin typeface="XCCW Joined PC1c" panose="03050602040000000000" pitchFamily="66" charset="0"/>
              </a:rPr>
              <a:t>Animation…</a:t>
            </a:r>
          </a:p>
          <a:p>
            <a:endParaRPr lang="en-GB" sz="2400" dirty="0">
              <a:solidFill>
                <a:srgbClr val="002060"/>
              </a:solidFill>
              <a:latin typeface="XCCW Joined PC1c" panose="03050602040000000000" pitchFamily="66" charset="0"/>
            </a:endParaRPr>
          </a:p>
          <a:p>
            <a:r>
              <a:rPr lang="en-GB" sz="2400" dirty="0" smtClean="0">
                <a:solidFill>
                  <a:srgbClr val="002060"/>
                </a:solidFill>
                <a:latin typeface="XCCW Joined PC1c" panose="03050602040000000000" pitchFamily="66" charset="0"/>
              </a:rPr>
              <a:t>Class iPads – used in different areas of learning</a:t>
            </a:r>
          </a:p>
          <a:p>
            <a:endParaRPr lang="en-GB" sz="2400" dirty="0">
              <a:latin typeface="XCCW Joined PC1c" panose="03050602040000000000" pitchFamily="66" charset="0"/>
            </a:endParaRPr>
          </a:p>
          <a:p>
            <a:endParaRPr lang="en-GB" sz="2400" dirty="0">
              <a:latin typeface="XCCW Joined PC1c" panose="03050602040000000000" pitchFamily="66" charset="0"/>
            </a:endParaRPr>
          </a:p>
          <a:p>
            <a:endParaRPr lang="en-GB" sz="2400" dirty="0">
              <a:latin typeface="XCCW Joined PC1c" panose="03050602040000000000" pitchFamily="66" charset="0"/>
            </a:endParaRPr>
          </a:p>
          <a:p>
            <a:endParaRPr lang="en-GB" sz="2400" dirty="0" smtClean="0">
              <a:latin typeface="XCCW Joined PC1c" panose="03050602040000000000" pitchFamily="66" charset="0"/>
            </a:endParaRPr>
          </a:p>
          <a:p>
            <a:endParaRPr lang="en-GB" sz="2000" b="1" dirty="0">
              <a:latin typeface="XCCW Joined PC1c" panose="03050602040000000000" pitchFamily="66" charset="0"/>
            </a:endParaRPr>
          </a:p>
          <a:p>
            <a:endParaRPr lang="en-GB" sz="2000" b="1" dirty="0">
              <a:latin typeface="XCCW Joined PC1c" panose="03050602040000000000" pitchFamily="66" charset="0"/>
            </a:endParaRPr>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23148" y="2485067"/>
            <a:ext cx="3238500" cy="120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6275848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Pin on Fonts and Graphics"/>
          <p:cNvPicPr>
            <a:picLocks noChangeAspect="1" noChangeArrowheads="1"/>
          </p:cNvPicPr>
          <p:nvPr/>
        </p:nvPicPr>
        <p:blipFill rotWithShape="1">
          <a:blip r:embed="rId3">
            <a:extLst>
              <a:ext uri="{28A0092B-C50C-407E-A947-70E740481C1C}">
                <a14:useLocalDpi xmlns:a14="http://schemas.microsoft.com/office/drawing/2010/main" val="0"/>
              </a:ext>
            </a:extLst>
          </a:blip>
          <a:srcRect t="27176" b="27977"/>
          <a:stretch/>
        </p:blipFill>
        <p:spPr bwMode="auto">
          <a:xfrm>
            <a:off x="4452616" y="2373833"/>
            <a:ext cx="2664427" cy="1194911"/>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2771800" y="274638"/>
            <a:ext cx="3672408" cy="106613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413449" y="333772"/>
            <a:ext cx="8229600" cy="1143000"/>
          </a:xfrm>
        </p:spPr>
        <p:txBody>
          <a:bodyPr>
            <a:normAutofit/>
          </a:bodyPr>
          <a:lstStyle/>
          <a:p>
            <a:r>
              <a:rPr lang="en-GB" sz="5400" dirty="0" smtClean="0">
                <a:solidFill>
                  <a:srgbClr val="002060"/>
                </a:solidFill>
                <a:latin typeface="XCCW Joined PC1c" panose="03050602040000000000" pitchFamily="66" charset="0"/>
              </a:rPr>
              <a:t>PE</a:t>
            </a:r>
            <a:endParaRPr lang="en-GB" sz="5400" dirty="0">
              <a:solidFill>
                <a:srgbClr val="002060"/>
              </a:solidFill>
              <a:latin typeface="XCCW Joined PC1c" panose="03050602040000000000" pitchFamily="66" charset="0"/>
            </a:endParaRPr>
          </a:p>
        </p:txBody>
      </p:sp>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491062">
            <a:off x="6667467" y="963435"/>
            <a:ext cx="2279187" cy="12763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descr="100+ Basketball Pictures | Download Free Images &amp; Stock Photos on Unsplash"/>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308304" y="3429000"/>
            <a:ext cx="1558811" cy="240992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182327" y="1476772"/>
            <a:ext cx="5397391" cy="5262979"/>
          </a:xfrm>
          <a:prstGeom prst="rect">
            <a:avLst/>
          </a:prstGeom>
        </p:spPr>
        <p:txBody>
          <a:bodyPr wrap="square">
            <a:spAutoFit/>
          </a:bodyPr>
          <a:lstStyle/>
          <a:p>
            <a:r>
              <a:rPr lang="en-GB" sz="2800" b="1" dirty="0">
                <a:solidFill>
                  <a:srgbClr val="00B0F0"/>
                </a:solidFill>
                <a:latin typeface="XCCW Joined PC1c" panose="03050602040000000000" pitchFamily="66" charset="0"/>
              </a:rPr>
              <a:t>Outdoor PE </a:t>
            </a:r>
            <a:r>
              <a:rPr lang="en-GB" sz="2800" b="1" dirty="0" smtClean="0">
                <a:solidFill>
                  <a:srgbClr val="FF0066"/>
                </a:solidFill>
                <a:latin typeface="XCCW Joined PC1c" panose="03050602040000000000" pitchFamily="66" charset="0"/>
              </a:rPr>
              <a:t>(Wednesdays)</a:t>
            </a:r>
            <a:endParaRPr lang="en-GB" sz="2800" b="1" dirty="0">
              <a:solidFill>
                <a:srgbClr val="FF0066"/>
              </a:solidFill>
              <a:latin typeface="XCCW Joined PC1c" panose="03050602040000000000" pitchFamily="66" charset="0"/>
            </a:endParaRPr>
          </a:p>
          <a:p>
            <a:r>
              <a:rPr lang="en-GB" sz="2800" dirty="0">
                <a:solidFill>
                  <a:srgbClr val="002060"/>
                </a:solidFill>
                <a:latin typeface="XCCW Joined PC1c" panose="03050602040000000000" pitchFamily="66" charset="0"/>
              </a:rPr>
              <a:t>Basketball</a:t>
            </a:r>
          </a:p>
          <a:p>
            <a:r>
              <a:rPr lang="en-GB" sz="2800" dirty="0">
                <a:solidFill>
                  <a:srgbClr val="002060"/>
                </a:solidFill>
                <a:latin typeface="XCCW Joined PC1c" panose="03050602040000000000" pitchFamily="66" charset="0"/>
              </a:rPr>
              <a:t>Cricket</a:t>
            </a:r>
          </a:p>
          <a:p>
            <a:r>
              <a:rPr lang="en-GB" sz="2800" dirty="0">
                <a:solidFill>
                  <a:srgbClr val="002060"/>
                </a:solidFill>
                <a:latin typeface="XCCW Joined PC1c" panose="03050602040000000000" pitchFamily="66" charset="0"/>
              </a:rPr>
              <a:t>Football</a:t>
            </a:r>
          </a:p>
          <a:p>
            <a:r>
              <a:rPr lang="en-GB" sz="2800" dirty="0">
                <a:solidFill>
                  <a:srgbClr val="002060"/>
                </a:solidFill>
                <a:latin typeface="XCCW Joined PC1c" panose="03050602040000000000" pitchFamily="66" charset="0"/>
              </a:rPr>
              <a:t>Handball</a:t>
            </a:r>
          </a:p>
          <a:p>
            <a:r>
              <a:rPr lang="en-GB" sz="2800" dirty="0">
                <a:solidFill>
                  <a:srgbClr val="002060"/>
                </a:solidFill>
                <a:latin typeface="XCCW Joined PC1c" panose="03050602040000000000" pitchFamily="66" charset="0"/>
              </a:rPr>
              <a:t>Netball</a:t>
            </a:r>
          </a:p>
          <a:p>
            <a:r>
              <a:rPr lang="en-GB" sz="2800" dirty="0">
                <a:solidFill>
                  <a:srgbClr val="002060"/>
                </a:solidFill>
                <a:latin typeface="XCCW Joined PC1c" panose="03050602040000000000" pitchFamily="66" charset="0"/>
              </a:rPr>
              <a:t>Athletics</a:t>
            </a:r>
          </a:p>
          <a:p>
            <a:endParaRPr lang="en-GB" sz="2800" b="1" dirty="0" smtClean="0">
              <a:solidFill>
                <a:srgbClr val="00B0F0"/>
              </a:solidFill>
              <a:latin typeface="XCCW Joined PC1c" panose="03050602040000000000" pitchFamily="66" charset="0"/>
            </a:endParaRPr>
          </a:p>
          <a:p>
            <a:r>
              <a:rPr lang="en-GB" sz="2800" b="1" dirty="0" smtClean="0">
                <a:solidFill>
                  <a:srgbClr val="00B0F0"/>
                </a:solidFill>
                <a:latin typeface="XCCW Joined PC1c" panose="03050602040000000000" pitchFamily="66" charset="0"/>
              </a:rPr>
              <a:t>Indoor PE </a:t>
            </a:r>
            <a:r>
              <a:rPr lang="en-GB" sz="2800" b="1" dirty="0" smtClean="0">
                <a:solidFill>
                  <a:srgbClr val="FF0066"/>
                </a:solidFill>
                <a:latin typeface="XCCW Joined PC1c" panose="03050602040000000000" pitchFamily="66" charset="0"/>
              </a:rPr>
              <a:t>(Mondays)</a:t>
            </a:r>
            <a:endParaRPr lang="en-GB" sz="2800" dirty="0" smtClean="0">
              <a:latin typeface="XCCW Joined PC1c" panose="03050602040000000000" pitchFamily="66" charset="0"/>
            </a:endParaRPr>
          </a:p>
          <a:p>
            <a:r>
              <a:rPr lang="en-GB" sz="2800" dirty="0" smtClean="0">
                <a:solidFill>
                  <a:srgbClr val="002060"/>
                </a:solidFill>
                <a:latin typeface="XCCW Joined PC1c" panose="03050602040000000000" pitchFamily="66" charset="0"/>
              </a:rPr>
              <a:t>Gymnastics</a:t>
            </a:r>
          </a:p>
          <a:p>
            <a:r>
              <a:rPr lang="en-GB" sz="2800" dirty="0" smtClean="0">
                <a:solidFill>
                  <a:srgbClr val="002060"/>
                </a:solidFill>
                <a:latin typeface="XCCW Joined PC1c" panose="03050602040000000000" pitchFamily="66" charset="0"/>
              </a:rPr>
              <a:t>Fitness</a:t>
            </a:r>
          </a:p>
          <a:p>
            <a:r>
              <a:rPr lang="en-GB" sz="2800" dirty="0" smtClean="0">
                <a:solidFill>
                  <a:srgbClr val="002060"/>
                </a:solidFill>
                <a:latin typeface="XCCW Joined PC1c" panose="03050602040000000000" pitchFamily="66" charset="0"/>
              </a:rPr>
              <a:t>Dance</a:t>
            </a:r>
            <a:endParaRPr lang="en-GB" sz="2800" dirty="0">
              <a:latin typeface="XCCW Joined PC1c" panose="03050602040000000000" pitchFamily="66" charset="0"/>
            </a:endParaRPr>
          </a:p>
        </p:txBody>
      </p:sp>
      <p:pic>
        <p:nvPicPr>
          <p:cNvPr id="12292" name="Picture 4" descr="Vector Set of Cricket Banners Stock Vector - Illustration of background ..."/>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13554" b="8767"/>
          <a:stretch/>
        </p:blipFill>
        <p:spPr bwMode="auto">
          <a:xfrm>
            <a:off x="4788024" y="4608665"/>
            <a:ext cx="2317475" cy="18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310779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636912"/>
            <a:ext cx="8229600" cy="1143000"/>
          </a:xfrm>
        </p:spPr>
        <p:txBody>
          <a:bodyPr>
            <a:noAutofit/>
          </a:bodyPr>
          <a:lstStyle/>
          <a:p>
            <a:r>
              <a:rPr lang="en-GB" sz="8000" dirty="0" smtClean="0">
                <a:solidFill>
                  <a:srgbClr val="0070C0"/>
                </a:solidFill>
                <a:latin typeface="XCCW Joined PC1c" panose="03050602040000000000" pitchFamily="66" charset="0"/>
              </a:rPr>
              <a:t>Thank you!</a:t>
            </a:r>
            <a:br>
              <a:rPr lang="en-GB" sz="8000" dirty="0" smtClean="0">
                <a:solidFill>
                  <a:srgbClr val="0070C0"/>
                </a:solidFill>
                <a:latin typeface="XCCW Joined PC1c" panose="03050602040000000000" pitchFamily="66" charset="0"/>
              </a:rPr>
            </a:br>
            <a:r>
              <a:rPr lang="en-GB" sz="4800" dirty="0">
                <a:solidFill>
                  <a:srgbClr val="FF0000"/>
                </a:solidFill>
                <a:latin typeface="XCCW Joined PC1c" panose="03050602040000000000" pitchFamily="66" charset="0"/>
              </a:rPr>
              <a:t/>
            </a:r>
            <a:br>
              <a:rPr lang="en-GB" sz="4800" dirty="0">
                <a:solidFill>
                  <a:srgbClr val="FF0000"/>
                </a:solidFill>
                <a:latin typeface="XCCW Joined PC1c" panose="03050602040000000000" pitchFamily="66" charset="0"/>
              </a:rPr>
            </a:br>
            <a:r>
              <a:rPr lang="en-GB" sz="4800" dirty="0" smtClean="0">
                <a:solidFill>
                  <a:srgbClr val="FF0000"/>
                </a:solidFill>
                <a:latin typeface="XCCW Joined PC1c" panose="03050602040000000000" pitchFamily="66" charset="0"/>
              </a:rPr>
              <a:t>Any questions?</a:t>
            </a:r>
            <a:endParaRPr lang="en-GB" sz="4800" dirty="0">
              <a:solidFill>
                <a:srgbClr val="FF0000"/>
              </a:solidFill>
              <a:latin typeface="XCCW Joined PC1c" panose="03050602040000000000" pitchFamily="66" charset="0"/>
            </a:endParaRPr>
          </a:p>
        </p:txBody>
      </p:sp>
    </p:spTree>
    <p:extLst>
      <p:ext uri="{BB962C8B-B14F-4D97-AF65-F5344CB8AC3E}">
        <p14:creationId xmlns:p14="http://schemas.microsoft.com/office/powerpoint/2010/main" val="195916459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1700</TotalTime>
  <Words>519</Words>
  <Application>Microsoft Office PowerPoint</Application>
  <PresentationFormat>On-screen Show (4:3)</PresentationFormat>
  <Paragraphs>161</Paragraphs>
  <Slides>18</Slides>
  <Notes>17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XCCW Joined PC1c</vt:lpstr>
      <vt:lpstr>Office Theme</vt:lpstr>
      <vt:lpstr>PowerPoint Presentation</vt:lpstr>
      <vt:lpstr>PowerPoint Presentation</vt:lpstr>
      <vt:lpstr>PowerPoint Presentation</vt:lpstr>
      <vt:lpstr>PowerPoint Presentation</vt:lpstr>
      <vt:lpstr>PowerPoint Presentation</vt:lpstr>
      <vt:lpstr>English</vt:lpstr>
      <vt:lpstr>Maths</vt:lpstr>
      <vt:lpstr>Reading</vt:lpstr>
      <vt:lpstr>History and Geography</vt:lpstr>
      <vt:lpstr>Science</vt:lpstr>
      <vt:lpstr>French</vt:lpstr>
      <vt:lpstr>RE</vt:lpstr>
      <vt:lpstr>Art &amp; Design and DT</vt:lpstr>
      <vt:lpstr>Music</vt:lpstr>
      <vt:lpstr>PSHE</vt:lpstr>
      <vt:lpstr>Computing</vt:lpstr>
      <vt:lpstr>PE</vt:lpstr>
      <vt:lpstr>Thank you!  Any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Teacher</dc:creator>
  <cp:lastModifiedBy>Lily Hawkins</cp:lastModifiedBy>
  <cp:revision>123</cp:revision>
  <dcterms:created xsi:type="dcterms:W3CDTF">2017-09-15T12:40:28Z</dcterms:created>
  <dcterms:modified xsi:type="dcterms:W3CDTF">2026-09-23T09:13:41Z</dcterms:modified>
</cp:coreProperties>
</file>