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143" r:id="rId1"/>
  </p:sldMasterIdLst>
  <p:notesMasterIdLst>
    <p:notesMasterId r:id="rId27"/>
  </p:notesMasterIdLst>
  <p:handoutMasterIdLst>
    <p:handoutMasterId r:id="rId28"/>
  </p:handoutMasterIdLst>
  <p:sldIdLst>
    <p:sldId id="256" r:id="rId2"/>
    <p:sldId id="269" r:id="rId3"/>
    <p:sldId id="260" r:id="rId4"/>
    <p:sldId id="257" r:id="rId5"/>
    <p:sldId id="285" r:id="rId6"/>
    <p:sldId id="258" r:id="rId7"/>
    <p:sldId id="270" r:id="rId8"/>
    <p:sldId id="272" r:id="rId9"/>
    <p:sldId id="274" r:id="rId10"/>
    <p:sldId id="286" r:id="rId11"/>
    <p:sldId id="278" r:id="rId12"/>
    <p:sldId id="279" r:id="rId13"/>
    <p:sldId id="280" r:id="rId14"/>
    <p:sldId id="281" r:id="rId15"/>
    <p:sldId id="282" r:id="rId16"/>
    <p:sldId id="283" r:id="rId17"/>
    <p:sldId id="271" r:id="rId18"/>
    <p:sldId id="273" r:id="rId19"/>
    <p:sldId id="277" r:id="rId20"/>
    <p:sldId id="275" r:id="rId21"/>
    <p:sldId id="276" r:id="rId22"/>
    <p:sldId id="284" r:id="rId23"/>
    <p:sldId id="288" r:id="rId24"/>
    <p:sldId id="287" r:id="rId25"/>
    <p:sldId id="267" r:id="rId26"/>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0837" autoAdjust="0"/>
  </p:normalViewPr>
  <p:slideViewPr>
    <p:cSldViewPr snapToGrid="0" snapToObjects="1">
      <p:cViewPr varScale="1">
        <p:scale>
          <a:sx n="68" d="100"/>
          <a:sy n="68" d="100"/>
        </p:scale>
        <p:origin x="616"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3E45D7F-9587-4803-89EE-87BFB757FA44}" type="datetimeFigureOut">
              <a:rPr lang="en-GB" smtClean="0"/>
              <a:t>25/09/2026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3E131D9-BB06-4DE6-9582-C12EC1D2DE43}" type="slidenum">
              <a:rPr lang="en-GB" smtClean="0"/>
              <a:t>‹#›</a:t>
            </a:fld>
            <a:endParaRPr lang="en-GB"/>
          </a:p>
        </p:txBody>
      </p:sp>
    </p:spTree>
    <p:extLst>
      <p:ext uri="{BB962C8B-B14F-4D97-AF65-F5344CB8AC3E}">
        <p14:creationId xmlns:p14="http://schemas.microsoft.com/office/powerpoint/2010/main" val="1367119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6BC45C9-9532-4348-917D-F95309CE483E}" type="datetimeFigureOut">
              <a:rPr lang="en-GB" smtClean="0"/>
              <a:t>25/09/2026</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B71B90A-1372-411A-9752-93778D59B4AB}" type="slidenum">
              <a:rPr lang="en-GB" smtClean="0"/>
              <a:t>‹#›</a:t>
            </a:fld>
            <a:endParaRPr lang="en-GB"/>
          </a:p>
        </p:txBody>
      </p:sp>
    </p:spTree>
    <p:extLst>
      <p:ext uri="{BB962C8B-B14F-4D97-AF65-F5344CB8AC3E}">
        <p14:creationId xmlns:p14="http://schemas.microsoft.com/office/powerpoint/2010/main" val="2719639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1</a:t>
            </a:fld>
            <a:endParaRPr lang="en-GB"/>
          </a:p>
        </p:txBody>
      </p:sp>
    </p:spTree>
    <p:extLst>
      <p:ext uri="{BB962C8B-B14F-4D97-AF65-F5344CB8AC3E}">
        <p14:creationId xmlns:p14="http://schemas.microsoft.com/office/powerpoint/2010/main" val="566650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2</a:t>
            </a:fld>
            <a:endParaRPr lang="en-GB"/>
          </a:p>
        </p:txBody>
      </p:sp>
    </p:spTree>
    <p:extLst>
      <p:ext uri="{BB962C8B-B14F-4D97-AF65-F5344CB8AC3E}">
        <p14:creationId xmlns:p14="http://schemas.microsoft.com/office/powerpoint/2010/main" val="2616265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3</a:t>
            </a:fld>
            <a:endParaRPr lang="en-GB"/>
          </a:p>
        </p:txBody>
      </p:sp>
    </p:spTree>
    <p:extLst>
      <p:ext uri="{BB962C8B-B14F-4D97-AF65-F5344CB8AC3E}">
        <p14:creationId xmlns:p14="http://schemas.microsoft.com/office/powerpoint/2010/main" val="1185390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4</a:t>
            </a:fld>
            <a:endParaRPr lang="en-GB"/>
          </a:p>
        </p:txBody>
      </p:sp>
    </p:spTree>
    <p:extLst>
      <p:ext uri="{BB962C8B-B14F-4D97-AF65-F5344CB8AC3E}">
        <p14:creationId xmlns:p14="http://schemas.microsoft.com/office/powerpoint/2010/main" val="2044980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5</a:t>
            </a:fld>
            <a:endParaRPr lang="en-GB"/>
          </a:p>
        </p:txBody>
      </p:sp>
    </p:spTree>
    <p:extLst>
      <p:ext uri="{BB962C8B-B14F-4D97-AF65-F5344CB8AC3E}">
        <p14:creationId xmlns:p14="http://schemas.microsoft.com/office/powerpoint/2010/main" val="3887013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6</a:t>
            </a:fld>
            <a:endParaRPr lang="en-GB"/>
          </a:p>
        </p:txBody>
      </p:sp>
    </p:spTree>
    <p:extLst>
      <p:ext uri="{BB962C8B-B14F-4D97-AF65-F5344CB8AC3E}">
        <p14:creationId xmlns:p14="http://schemas.microsoft.com/office/powerpoint/2010/main" val="2289798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71B90A-1372-411A-9752-93778D59B4AB}" type="slidenum">
              <a:rPr lang="en-GB" smtClean="0"/>
              <a:t>7</a:t>
            </a:fld>
            <a:endParaRPr lang="en-GB"/>
          </a:p>
        </p:txBody>
      </p:sp>
    </p:spTree>
    <p:extLst>
      <p:ext uri="{BB962C8B-B14F-4D97-AF65-F5344CB8AC3E}">
        <p14:creationId xmlns:p14="http://schemas.microsoft.com/office/powerpoint/2010/main" val="2045441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smtClean="0"/>
          </a:p>
        </p:txBody>
      </p:sp>
      <p:sp>
        <p:nvSpPr>
          <p:cNvPr id="4" name="Slide Number Placeholder 3"/>
          <p:cNvSpPr>
            <a:spLocks noGrp="1"/>
          </p:cNvSpPr>
          <p:nvPr>
            <p:ph type="sldNum" sz="quarter" idx="10"/>
          </p:nvPr>
        </p:nvSpPr>
        <p:spPr/>
        <p:txBody>
          <a:bodyPr/>
          <a:lstStyle/>
          <a:p>
            <a:fld id="{2B71B90A-1372-411A-9752-93778D59B4AB}" type="slidenum">
              <a:rPr lang="en-GB" smtClean="0"/>
              <a:t>8</a:t>
            </a:fld>
            <a:endParaRPr lang="en-GB"/>
          </a:p>
        </p:txBody>
      </p:sp>
    </p:spTree>
    <p:extLst>
      <p:ext uri="{BB962C8B-B14F-4D97-AF65-F5344CB8AC3E}">
        <p14:creationId xmlns:p14="http://schemas.microsoft.com/office/powerpoint/2010/main" val="1473793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71B90A-1372-411A-9752-93778D59B4AB}" type="slidenum">
              <a:rPr lang="en-GB" smtClean="0"/>
              <a:t>9</a:t>
            </a:fld>
            <a:endParaRPr lang="en-GB"/>
          </a:p>
        </p:txBody>
      </p:sp>
    </p:spTree>
    <p:extLst>
      <p:ext uri="{BB962C8B-B14F-4D97-AF65-F5344CB8AC3E}">
        <p14:creationId xmlns:p14="http://schemas.microsoft.com/office/powerpoint/2010/main" val="3290659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10</a:t>
            </a:fld>
            <a:endParaRPr lang="en-GB"/>
          </a:p>
        </p:txBody>
      </p:sp>
    </p:spTree>
    <p:extLst>
      <p:ext uri="{BB962C8B-B14F-4D97-AF65-F5344CB8AC3E}">
        <p14:creationId xmlns:p14="http://schemas.microsoft.com/office/powerpoint/2010/main" val="1924554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11</a:t>
            </a:fld>
            <a:endParaRPr lang="en-GB"/>
          </a:p>
        </p:txBody>
      </p:sp>
    </p:spTree>
    <p:extLst>
      <p:ext uri="{BB962C8B-B14F-4D97-AF65-F5344CB8AC3E}">
        <p14:creationId xmlns:p14="http://schemas.microsoft.com/office/powerpoint/2010/main" val="2486999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12</a:t>
            </a:fld>
            <a:endParaRPr lang="en-GB"/>
          </a:p>
        </p:txBody>
      </p:sp>
    </p:spTree>
    <p:extLst>
      <p:ext uri="{BB962C8B-B14F-4D97-AF65-F5344CB8AC3E}">
        <p14:creationId xmlns:p14="http://schemas.microsoft.com/office/powerpoint/2010/main" val="476058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13</a:t>
            </a:fld>
            <a:endParaRPr lang="en-GB"/>
          </a:p>
        </p:txBody>
      </p:sp>
    </p:spTree>
    <p:extLst>
      <p:ext uri="{BB962C8B-B14F-4D97-AF65-F5344CB8AC3E}">
        <p14:creationId xmlns:p14="http://schemas.microsoft.com/office/powerpoint/2010/main" val="3968661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14</a:t>
            </a:fld>
            <a:endParaRPr lang="en-GB"/>
          </a:p>
        </p:txBody>
      </p:sp>
    </p:spTree>
    <p:extLst>
      <p:ext uri="{BB962C8B-B14F-4D97-AF65-F5344CB8AC3E}">
        <p14:creationId xmlns:p14="http://schemas.microsoft.com/office/powerpoint/2010/main" val="2438973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15</a:t>
            </a:fld>
            <a:endParaRPr lang="en-GB"/>
          </a:p>
        </p:txBody>
      </p:sp>
    </p:spTree>
    <p:extLst>
      <p:ext uri="{BB962C8B-B14F-4D97-AF65-F5344CB8AC3E}">
        <p14:creationId xmlns:p14="http://schemas.microsoft.com/office/powerpoint/2010/main" val="3886091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16</a:t>
            </a:fld>
            <a:endParaRPr lang="en-GB"/>
          </a:p>
        </p:txBody>
      </p:sp>
    </p:spTree>
    <p:extLst>
      <p:ext uri="{BB962C8B-B14F-4D97-AF65-F5344CB8AC3E}">
        <p14:creationId xmlns:p14="http://schemas.microsoft.com/office/powerpoint/2010/main" val="3441499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17</a:t>
            </a:fld>
            <a:endParaRPr lang="en-GB"/>
          </a:p>
        </p:txBody>
      </p:sp>
    </p:spTree>
    <p:extLst>
      <p:ext uri="{BB962C8B-B14F-4D97-AF65-F5344CB8AC3E}">
        <p14:creationId xmlns:p14="http://schemas.microsoft.com/office/powerpoint/2010/main" val="3579278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smtClean="0"/>
          </a:p>
        </p:txBody>
      </p:sp>
      <p:sp>
        <p:nvSpPr>
          <p:cNvPr id="4" name="Slide Number Placeholder 3"/>
          <p:cNvSpPr>
            <a:spLocks noGrp="1"/>
          </p:cNvSpPr>
          <p:nvPr>
            <p:ph type="sldNum" sz="quarter" idx="10"/>
          </p:nvPr>
        </p:nvSpPr>
        <p:spPr/>
        <p:txBody>
          <a:bodyPr/>
          <a:lstStyle/>
          <a:p>
            <a:fld id="{2B71B90A-1372-411A-9752-93778D59B4AB}" type="slidenum">
              <a:rPr lang="en-GB" smtClean="0"/>
              <a:t>18</a:t>
            </a:fld>
            <a:endParaRPr lang="en-GB"/>
          </a:p>
        </p:txBody>
      </p:sp>
    </p:spTree>
    <p:extLst>
      <p:ext uri="{BB962C8B-B14F-4D97-AF65-F5344CB8AC3E}">
        <p14:creationId xmlns:p14="http://schemas.microsoft.com/office/powerpoint/2010/main" val="1739561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71B90A-1372-411A-9752-93778D59B4AB}" type="slidenum">
              <a:rPr lang="en-GB" smtClean="0"/>
              <a:t>19</a:t>
            </a:fld>
            <a:endParaRPr lang="en-GB"/>
          </a:p>
        </p:txBody>
      </p:sp>
    </p:spTree>
    <p:extLst>
      <p:ext uri="{BB962C8B-B14F-4D97-AF65-F5344CB8AC3E}">
        <p14:creationId xmlns:p14="http://schemas.microsoft.com/office/powerpoint/2010/main" val="33137292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2B71B90A-1372-411A-9752-93778D59B4AB}" type="slidenum">
              <a:rPr lang="en-GB" smtClean="0"/>
              <a:t>20</a:t>
            </a:fld>
            <a:endParaRPr lang="en-GB"/>
          </a:p>
        </p:txBody>
      </p:sp>
    </p:spTree>
    <p:extLst>
      <p:ext uri="{BB962C8B-B14F-4D97-AF65-F5344CB8AC3E}">
        <p14:creationId xmlns:p14="http://schemas.microsoft.com/office/powerpoint/2010/main" val="4721141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71B90A-1372-411A-9752-93778D59B4AB}" type="slidenum">
              <a:rPr lang="en-GB" smtClean="0"/>
              <a:t>21</a:t>
            </a:fld>
            <a:endParaRPr lang="en-GB"/>
          </a:p>
        </p:txBody>
      </p:sp>
    </p:spTree>
    <p:extLst>
      <p:ext uri="{BB962C8B-B14F-4D97-AF65-F5344CB8AC3E}">
        <p14:creationId xmlns:p14="http://schemas.microsoft.com/office/powerpoint/2010/main" val="2330851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22</a:t>
            </a:fld>
            <a:endParaRPr lang="en-GB"/>
          </a:p>
        </p:txBody>
      </p:sp>
    </p:spTree>
    <p:extLst>
      <p:ext uri="{BB962C8B-B14F-4D97-AF65-F5344CB8AC3E}">
        <p14:creationId xmlns:p14="http://schemas.microsoft.com/office/powerpoint/2010/main" val="5162087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23</a:t>
            </a:fld>
            <a:endParaRPr lang="en-GB"/>
          </a:p>
        </p:txBody>
      </p:sp>
    </p:spTree>
    <p:extLst>
      <p:ext uri="{BB962C8B-B14F-4D97-AF65-F5344CB8AC3E}">
        <p14:creationId xmlns:p14="http://schemas.microsoft.com/office/powerpoint/2010/main" val="42169037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24</a:t>
            </a:fld>
            <a:endParaRPr lang="en-GB"/>
          </a:p>
        </p:txBody>
      </p:sp>
    </p:spTree>
    <p:extLst>
      <p:ext uri="{BB962C8B-B14F-4D97-AF65-F5344CB8AC3E}">
        <p14:creationId xmlns:p14="http://schemas.microsoft.com/office/powerpoint/2010/main" val="2244249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B71B90A-1372-411A-9752-93778D59B4AB}" type="slidenum">
              <a:rPr lang="en-GB" smtClean="0"/>
              <a:t>25</a:t>
            </a:fld>
            <a:endParaRPr lang="en-GB"/>
          </a:p>
        </p:txBody>
      </p:sp>
    </p:spTree>
    <p:extLst>
      <p:ext uri="{BB962C8B-B14F-4D97-AF65-F5344CB8AC3E}">
        <p14:creationId xmlns:p14="http://schemas.microsoft.com/office/powerpoint/2010/main" val="2613826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05018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72029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07948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9253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179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80256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16377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2316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1844726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8232114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850165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6775953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786112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3815793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79494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96630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586B75A-687E-405C-8A0B-8D00578BA2C3}" type="datetimeFigureOut">
              <a:rPr lang="en-US" smtClean="0"/>
              <a:pPr/>
              <a:t>9/25/2026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58714482"/>
      </p:ext>
    </p:extLst>
  </p:cSld>
  <p:clrMap bg1="lt1" tx1="dk1" bg2="lt2" tx2="dk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 id="2147484152" r:id="rId9"/>
    <p:sldLayoutId id="2147484153" r:id="rId10"/>
    <p:sldLayoutId id="2147484154" r:id="rId11"/>
    <p:sldLayoutId id="2147484155" r:id="rId12"/>
    <p:sldLayoutId id="2147484156" r:id="rId13"/>
    <p:sldLayoutId id="2147484157" r:id="rId14"/>
    <p:sldLayoutId id="2147484158" r:id="rId15"/>
    <p:sldLayoutId id="2147484159"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cid:A4799641-309D-482D-BB9F-1475C492074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9"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EC9A6-B732-1F45-9F4F-13F811369AE4}"/>
              </a:ext>
            </a:extLst>
          </p:cNvPr>
          <p:cNvSpPr>
            <a:spLocks noGrp="1"/>
          </p:cNvSpPr>
          <p:nvPr>
            <p:ph type="ctrTitle"/>
          </p:nvPr>
        </p:nvSpPr>
        <p:spPr>
          <a:xfrm>
            <a:off x="1055078" y="898539"/>
            <a:ext cx="8288215" cy="3071447"/>
          </a:xfrm>
        </p:spPr>
        <p:txBody>
          <a:bodyPr>
            <a:noAutofit/>
          </a:bodyPr>
          <a:lstStyle/>
          <a:p>
            <a:pPr algn="ctr"/>
            <a:r>
              <a:rPr lang="en-US" sz="6000" dirty="0"/>
              <a:t>WELCOME </a:t>
            </a:r>
            <a:br>
              <a:rPr lang="en-US" sz="6000" dirty="0"/>
            </a:br>
            <a:r>
              <a:rPr lang="en-US" sz="6000" dirty="0"/>
              <a:t>TO </a:t>
            </a:r>
            <a:br>
              <a:rPr lang="en-US" sz="6000" dirty="0"/>
            </a:br>
            <a:r>
              <a:rPr lang="en-US" sz="6000" dirty="0" smtClean="0"/>
              <a:t>RECEPTION 2026-27 </a:t>
            </a:r>
            <a:endParaRPr lang="en-US" sz="6000" dirty="0"/>
          </a:p>
        </p:txBody>
      </p:sp>
      <p:sp>
        <p:nvSpPr>
          <p:cNvPr id="3" name="Subtitle 2">
            <a:extLst>
              <a:ext uri="{FF2B5EF4-FFF2-40B4-BE49-F238E27FC236}">
                <a16:creationId xmlns:a16="http://schemas.microsoft.com/office/drawing/2014/main" id="{5CE27A18-3DA5-9849-ACEE-29406B63A1C0}"/>
              </a:ext>
            </a:extLst>
          </p:cNvPr>
          <p:cNvSpPr>
            <a:spLocks noGrp="1"/>
          </p:cNvSpPr>
          <p:nvPr>
            <p:ph type="subTitle" idx="1"/>
          </p:nvPr>
        </p:nvSpPr>
        <p:spPr>
          <a:xfrm>
            <a:off x="1617784" y="4681967"/>
            <a:ext cx="7601520" cy="499633"/>
          </a:xfrm>
        </p:spPr>
        <p:txBody>
          <a:bodyPr>
            <a:noAutofit/>
          </a:bodyPr>
          <a:lstStyle/>
          <a:p>
            <a:pPr algn="ctr"/>
            <a:r>
              <a:rPr lang="en-US" sz="2000" dirty="0" smtClean="0"/>
              <a:t>Miss Bull, </a:t>
            </a:r>
            <a:r>
              <a:rPr lang="en-US" sz="2000" dirty="0" err="1" smtClean="0"/>
              <a:t>Mr</a:t>
            </a:r>
            <a:r>
              <a:rPr lang="en-US" sz="2000" dirty="0" smtClean="0"/>
              <a:t> </a:t>
            </a:r>
            <a:r>
              <a:rPr lang="en-US" sz="2000" dirty="0" err="1" smtClean="0"/>
              <a:t>Hamdoun</a:t>
            </a:r>
            <a:r>
              <a:rPr lang="en-US" sz="2000" dirty="0" smtClean="0"/>
              <a:t>, </a:t>
            </a:r>
            <a:r>
              <a:rPr lang="en-US" sz="2000" dirty="0" err="1" smtClean="0"/>
              <a:t>Mrs</a:t>
            </a:r>
            <a:r>
              <a:rPr lang="en-US" sz="2000" dirty="0" smtClean="0"/>
              <a:t> Lewis, </a:t>
            </a:r>
            <a:r>
              <a:rPr lang="en-US" sz="2000" dirty="0" err="1" smtClean="0"/>
              <a:t>Ms</a:t>
            </a:r>
            <a:r>
              <a:rPr lang="en-US" sz="2000" dirty="0" smtClean="0"/>
              <a:t> Gurjit, </a:t>
            </a:r>
          </a:p>
          <a:p>
            <a:pPr algn="ctr"/>
            <a:r>
              <a:rPr lang="en-US" sz="2000" dirty="0" smtClean="0"/>
              <a:t>Miss Hardy and Miss Townsend</a:t>
            </a:r>
            <a:endParaRPr lang="en-US" sz="2000" dirty="0"/>
          </a:p>
        </p:txBody>
      </p:sp>
    </p:spTree>
    <p:extLst>
      <p:ext uri="{BB962C8B-B14F-4D97-AF65-F5344CB8AC3E}">
        <p14:creationId xmlns:p14="http://schemas.microsoft.com/office/powerpoint/2010/main" val="28644218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This session aims to give you:</a:t>
            </a:r>
            <a:endParaRPr lang="en-GB" u="sng" dirty="0"/>
          </a:p>
        </p:txBody>
      </p:sp>
      <p:sp>
        <p:nvSpPr>
          <p:cNvPr id="3" name="Content Placeholder 2"/>
          <p:cNvSpPr>
            <a:spLocks noGrp="1"/>
          </p:cNvSpPr>
          <p:nvPr>
            <p:ph idx="1"/>
          </p:nvPr>
        </p:nvSpPr>
        <p:spPr>
          <a:xfrm>
            <a:off x="677334" y="1734207"/>
            <a:ext cx="8596668" cy="4307155"/>
          </a:xfrm>
        </p:spPr>
        <p:txBody>
          <a:bodyPr>
            <a:normAutofit/>
          </a:bodyPr>
          <a:lstStyle/>
          <a:p>
            <a:r>
              <a:rPr lang="en-GB" sz="3600" dirty="0" smtClean="0"/>
              <a:t>An overview of the Early Years Framework.</a:t>
            </a:r>
          </a:p>
          <a:p>
            <a:r>
              <a:rPr lang="en-GB" sz="3600" dirty="0" smtClean="0"/>
              <a:t>An understanding of the way early reading, writing and maths are taught at Sherington.</a:t>
            </a:r>
          </a:p>
          <a:p>
            <a:r>
              <a:rPr lang="en-GB" sz="3600" dirty="0" smtClean="0"/>
              <a:t>An idea of how you can support your child’s learning at home.</a:t>
            </a:r>
          </a:p>
          <a:p>
            <a:endParaRPr lang="en-GB" dirty="0" smtClean="0"/>
          </a:p>
          <a:p>
            <a:endParaRPr lang="en-GB" dirty="0"/>
          </a:p>
        </p:txBody>
      </p:sp>
    </p:spTree>
    <p:extLst>
      <p:ext uri="{BB962C8B-B14F-4D97-AF65-F5344CB8AC3E}">
        <p14:creationId xmlns:p14="http://schemas.microsoft.com/office/powerpoint/2010/main" val="1060011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5" name="Group 114">
            <a:extLst>
              <a:ext uri="{FF2B5EF4-FFF2-40B4-BE49-F238E27FC236}">
                <a16:creationId xmlns:a16="http://schemas.microsoft.com/office/drawing/2014/main" id="{88C9B83F-64CD-41C1-925F-A08801FFD0B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6" name="Straight Connector 115">
              <a:extLst>
                <a:ext uri="{FF2B5EF4-FFF2-40B4-BE49-F238E27FC236}">
                  <a16:creationId xmlns:a16="http://schemas.microsoft.com/office/drawing/2014/main" id="{E1655065-0BD7-4422-BEC0-4401E998090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4DDD90AC-ABEC-4A76-9C9C-AD0A5F8FC7F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8"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9"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0" name="Isosceles Triangle 119">
              <a:extLst>
                <a:ext uri="{FF2B5EF4-FFF2-40B4-BE49-F238E27FC236}">
                  <a16:creationId xmlns:a16="http://schemas.microsoft.com/office/drawing/2014/main" id="{8DDFC9F4-3B45-402D-8AD7-60B3F08ED7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1"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2"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3"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4" name="Isosceles Triangle 123">
              <a:extLst>
                <a:ext uri="{FF2B5EF4-FFF2-40B4-BE49-F238E27FC236}">
                  <a16:creationId xmlns:a16="http://schemas.microsoft.com/office/drawing/2014/main" id="{E5763971-E3A3-45C6-9BA8-2E032C7A5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5" name="Isosceles Triangle 124">
              <a:extLst>
                <a:ext uri="{FF2B5EF4-FFF2-40B4-BE49-F238E27FC236}">
                  <a16:creationId xmlns:a16="http://schemas.microsoft.com/office/drawing/2014/main" id="{32752E94-0E01-4AF5-A43A-F2FAD8737C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F583911D-91D6-254E-A0D0-146CE7ABF172}"/>
              </a:ext>
            </a:extLst>
          </p:cNvPr>
          <p:cNvSpPr>
            <a:spLocks noGrp="1"/>
          </p:cNvSpPr>
          <p:nvPr>
            <p:ph type="title"/>
          </p:nvPr>
        </p:nvSpPr>
        <p:spPr>
          <a:xfrm>
            <a:off x="668867" y="1678666"/>
            <a:ext cx="4088190" cy="2369093"/>
          </a:xfrm>
        </p:spPr>
        <p:txBody>
          <a:bodyPr vert="horz" lIns="91440" tIns="45720" rIns="91440" bIns="45720" rtlCol="0" anchor="b">
            <a:normAutofit/>
          </a:bodyPr>
          <a:lstStyle/>
          <a:p>
            <a:pPr algn="r"/>
            <a:r>
              <a:rPr lang="en-US" sz="4800" dirty="0" smtClean="0"/>
              <a:t>BLUE CLASS</a:t>
            </a:r>
            <a:br>
              <a:rPr lang="en-US" sz="4800" dirty="0" smtClean="0"/>
            </a:br>
            <a:r>
              <a:rPr lang="en-US" sz="4800" dirty="0" smtClean="0"/>
              <a:t>aka </a:t>
            </a:r>
            <a:r>
              <a:rPr lang="en-US" sz="4800" dirty="0" err="1" smtClean="0"/>
              <a:t>Bluey’s</a:t>
            </a:r>
            <a:endParaRPr lang="en-US" sz="4800" dirty="0"/>
          </a:p>
        </p:txBody>
      </p:sp>
      <p:cxnSp>
        <p:nvCxnSpPr>
          <p:cNvPr id="127" name="Straight Connector 126">
            <a:extLst>
              <a:ext uri="{FF2B5EF4-FFF2-40B4-BE49-F238E27FC236}">
                <a16:creationId xmlns:a16="http://schemas.microsoft.com/office/drawing/2014/main" id="{A57C1A16-B8AB-4D99-A195-A38F556A648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1" name="Straight Connector 180">
            <a:extLst>
              <a:ext uri="{FF2B5EF4-FFF2-40B4-BE49-F238E27FC236}">
                <a16:creationId xmlns:a16="http://schemas.microsoft.com/office/drawing/2014/main" id="{F8A9B20B-D1DD-4573-B5EC-55802951923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3"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5"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7"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9"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1"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3"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5"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TextBox 2"/>
          <p:cNvSpPr txBox="1"/>
          <p:nvPr/>
        </p:nvSpPr>
        <p:spPr>
          <a:xfrm>
            <a:off x="668867" y="4501973"/>
            <a:ext cx="5334878" cy="830997"/>
          </a:xfrm>
          <a:prstGeom prst="rect">
            <a:avLst/>
          </a:prstGeom>
          <a:noFill/>
        </p:spPr>
        <p:txBody>
          <a:bodyPr wrap="square" rtlCol="0">
            <a:spAutoFit/>
          </a:bodyPr>
          <a:lstStyle/>
          <a:p>
            <a:r>
              <a:rPr lang="en-GB" sz="2400" dirty="0" smtClean="0"/>
              <a:t>Miss Bull, Mr </a:t>
            </a:r>
            <a:r>
              <a:rPr lang="en-GB" sz="2400" dirty="0" err="1" smtClean="0"/>
              <a:t>Hamdoun</a:t>
            </a:r>
            <a:r>
              <a:rPr lang="en-GB" sz="2400" dirty="0" smtClean="0"/>
              <a:t>, Miss Lewis and Ms Gurjit</a:t>
            </a:r>
            <a:endParaRPr lang="en-GB" sz="2400" dirty="0"/>
          </a:p>
        </p:txBody>
      </p:sp>
      <p:pic>
        <p:nvPicPr>
          <p:cNvPr id="5" name="Picture 4"/>
          <p:cNvPicPr>
            <a:picLocks noChangeAspect="1"/>
          </p:cNvPicPr>
          <p:nvPr/>
        </p:nvPicPr>
        <p:blipFill>
          <a:blip r:embed="rId3"/>
          <a:stretch>
            <a:fillRect/>
          </a:stretch>
        </p:blipFill>
        <p:spPr>
          <a:xfrm>
            <a:off x="9830567" y="3504679"/>
            <a:ext cx="2054933" cy="3021158"/>
          </a:xfrm>
          <a:prstGeom prst="rect">
            <a:avLst/>
          </a:prstGeom>
        </p:spPr>
      </p:pic>
      <p:pic>
        <p:nvPicPr>
          <p:cNvPr id="6" name="Picture 5"/>
          <p:cNvPicPr>
            <a:picLocks noChangeAspect="1"/>
          </p:cNvPicPr>
          <p:nvPr/>
        </p:nvPicPr>
        <p:blipFill>
          <a:blip r:embed="rId4"/>
          <a:stretch>
            <a:fillRect/>
          </a:stretch>
        </p:blipFill>
        <p:spPr>
          <a:xfrm>
            <a:off x="9729106" y="392036"/>
            <a:ext cx="2220498" cy="2841709"/>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23978" r="19581"/>
          <a:stretch/>
        </p:blipFill>
        <p:spPr>
          <a:xfrm rot="10800000">
            <a:off x="7216596" y="1683168"/>
            <a:ext cx="2343422" cy="3101154"/>
          </a:xfrm>
          <a:prstGeom prst="rect">
            <a:avLst/>
          </a:prstGeom>
        </p:spPr>
      </p:pic>
    </p:spTree>
    <p:extLst>
      <p:ext uri="{BB962C8B-B14F-4D97-AF65-F5344CB8AC3E}">
        <p14:creationId xmlns:p14="http://schemas.microsoft.com/office/powerpoint/2010/main" val="24949771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88C9B83F-64CD-41C1-925F-A08801FFD0B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2" name="Straight Connector 71">
              <a:extLst>
                <a:ext uri="{FF2B5EF4-FFF2-40B4-BE49-F238E27FC236}">
                  <a16:creationId xmlns:a16="http://schemas.microsoft.com/office/drawing/2014/main" id="{E1655065-0BD7-4422-BEC0-4401E998090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4DDD90AC-ABEC-4A76-9C9C-AD0A5F8FC7F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4"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Isosceles Triangle 75">
              <a:extLst>
                <a:ext uri="{FF2B5EF4-FFF2-40B4-BE49-F238E27FC236}">
                  <a16:creationId xmlns:a16="http://schemas.microsoft.com/office/drawing/2014/main" id="{8DDFC9F4-3B45-402D-8AD7-60B3F08ED7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id="{E5763971-E3A3-45C6-9BA8-2E032C7A5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32752E94-0E01-4AF5-A43A-F2FAD8737C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F583911D-91D6-254E-A0D0-146CE7ABF172}"/>
              </a:ext>
            </a:extLst>
          </p:cNvPr>
          <p:cNvSpPr>
            <a:spLocks noGrp="1"/>
          </p:cNvSpPr>
          <p:nvPr>
            <p:ph type="title"/>
          </p:nvPr>
        </p:nvSpPr>
        <p:spPr>
          <a:xfrm>
            <a:off x="668866" y="1678666"/>
            <a:ext cx="5220946" cy="2369093"/>
          </a:xfrm>
        </p:spPr>
        <p:txBody>
          <a:bodyPr vert="horz" lIns="91440" tIns="45720" rIns="91440" bIns="45720" rtlCol="0" anchor="b">
            <a:normAutofit/>
          </a:bodyPr>
          <a:lstStyle/>
          <a:p>
            <a:pPr algn="r"/>
            <a:r>
              <a:rPr lang="en-US" sz="4800" dirty="0" smtClean="0"/>
              <a:t>HIDA CLASS</a:t>
            </a:r>
            <a:br>
              <a:rPr lang="en-US" sz="4800" dirty="0" smtClean="0"/>
            </a:br>
            <a:r>
              <a:rPr lang="en-US" sz="4800" dirty="0" smtClean="0"/>
              <a:t>aka </a:t>
            </a:r>
            <a:r>
              <a:rPr lang="en-US" sz="4800" dirty="0" err="1" smtClean="0"/>
              <a:t>Hida’s</a:t>
            </a:r>
            <a:endParaRPr lang="en-US" sz="4800" dirty="0"/>
          </a:p>
        </p:txBody>
      </p:sp>
      <p:cxnSp>
        <p:nvCxnSpPr>
          <p:cNvPr id="83" name="Straight Connector 82">
            <a:extLst>
              <a:ext uri="{FF2B5EF4-FFF2-40B4-BE49-F238E27FC236}">
                <a16:creationId xmlns:a16="http://schemas.microsoft.com/office/drawing/2014/main" id="{A57C1A16-B8AB-4D99-A195-A38F556A648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F8A9B20B-D1DD-4573-B5EC-55802951923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7"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9"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1"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93"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95"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7"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99"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TextBox 24"/>
          <p:cNvSpPr txBox="1"/>
          <p:nvPr/>
        </p:nvSpPr>
        <p:spPr>
          <a:xfrm>
            <a:off x="1055163" y="4752179"/>
            <a:ext cx="6061586" cy="461665"/>
          </a:xfrm>
          <a:prstGeom prst="rect">
            <a:avLst/>
          </a:prstGeom>
          <a:noFill/>
        </p:spPr>
        <p:txBody>
          <a:bodyPr wrap="square" rtlCol="0">
            <a:spAutoFit/>
          </a:bodyPr>
          <a:lstStyle/>
          <a:p>
            <a:r>
              <a:rPr lang="en-GB" sz="2400" dirty="0" smtClean="0"/>
              <a:t>Miss Hardy, </a:t>
            </a:r>
            <a:r>
              <a:rPr lang="en-GB" sz="2400" dirty="0"/>
              <a:t>Miss </a:t>
            </a:r>
            <a:r>
              <a:rPr lang="en-GB" sz="2400" dirty="0" smtClean="0"/>
              <a:t>Townsend and Ms Gurjit</a:t>
            </a:r>
            <a:endParaRPr lang="en-GB" sz="2400" dirty="0"/>
          </a:p>
        </p:txBody>
      </p:sp>
      <p:pic>
        <p:nvPicPr>
          <p:cNvPr id="3" name="Picture 2"/>
          <p:cNvPicPr>
            <a:picLocks noChangeAspect="1"/>
          </p:cNvPicPr>
          <p:nvPr/>
        </p:nvPicPr>
        <p:blipFill>
          <a:blip r:embed="rId3"/>
          <a:stretch>
            <a:fillRect/>
          </a:stretch>
        </p:blipFill>
        <p:spPr>
          <a:xfrm>
            <a:off x="9674328" y="3589867"/>
            <a:ext cx="2054530" cy="3023878"/>
          </a:xfrm>
          <a:prstGeom prst="rect">
            <a:avLst/>
          </a:prstGeom>
        </p:spPr>
      </p:pic>
      <p:pic>
        <p:nvPicPr>
          <p:cNvPr id="4" name="Picture 3"/>
          <p:cNvPicPr>
            <a:picLocks noChangeAspect="1"/>
          </p:cNvPicPr>
          <p:nvPr/>
        </p:nvPicPr>
        <p:blipFill>
          <a:blip r:embed="rId4"/>
          <a:stretch>
            <a:fillRect/>
          </a:stretch>
        </p:blipFill>
        <p:spPr>
          <a:xfrm>
            <a:off x="9595858" y="483057"/>
            <a:ext cx="2167970" cy="2881650"/>
          </a:xfrm>
          <a:prstGeom prst="rect">
            <a:avLst/>
          </a:prstGeom>
        </p:spPr>
      </p:pic>
    </p:spTree>
    <p:extLst>
      <p:ext uri="{BB962C8B-B14F-4D97-AF65-F5344CB8AC3E}">
        <p14:creationId xmlns:p14="http://schemas.microsoft.com/office/powerpoint/2010/main" val="12147368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Bluey and </a:t>
            </a:r>
            <a:r>
              <a:rPr lang="en-GB" dirty="0" err="1" smtClean="0"/>
              <a:t>Hida’s</a:t>
            </a:r>
            <a:r>
              <a:rPr lang="en-GB" dirty="0" smtClean="0"/>
              <a:t> Bear Adventures!</a:t>
            </a:r>
            <a:endParaRPr lang="en-GB" dirty="0"/>
          </a:p>
        </p:txBody>
      </p:sp>
      <p:sp>
        <p:nvSpPr>
          <p:cNvPr id="3" name="Content Placeholder 2"/>
          <p:cNvSpPr>
            <a:spLocks noGrp="1"/>
          </p:cNvSpPr>
          <p:nvPr>
            <p:ph idx="1"/>
          </p:nvPr>
        </p:nvSpPr>
        <p:spPr>
          <a:xfrm>
            <a:off x="677334" y="1502229"/>
            <a:ext cx="8596668" cy="5159828"/>
          </a:xfrm>
        </p:spPr>
        <p:txBody>
          <a:bodyPr>
            <a:normAutofit/>
          </a:bodyPr>
          <a:lstStyle/>
          <a:p>
            <a:r>
              <a:rPr lang="en-GB" dirty="0" smtClean="0"/>
              <a:t>Every Friday, a child will be entrusted to look after Bluey or </a:t>
            </a:r>
            <a:r>
              <a:rPr lang="en-GB" dirty="0" err="1" smtClean="0"/>
              <a:t>Hida</a:t>
            </a:r>
            <a:r>
              <a:rPr lang="en-GB" dirty="0" smtClean="0"/>
              <a:t> for the weekend. Wahoo!</a:t>
            </a:r>
          </a:p>
          <a:p>
            <a:pPr marL="0" indent="0">
              <a:buNone/>
            </a:pPr>
            <a:endParaRPr lang="en-GB" dirty="0" smtClean="0"/>
          </a:p>
          <a:p>
            <a:r>
              <a:rPr lang="en-GB" dirty="0" smtClean="0"/>
              <a:t>Bears will need to be returned to school on the following Monday.</a:t>
            </a:r>
          </a:p>
          <a:p>
            <a:endParaRPr lang="en-GB" dirty="0"/>
          </a:p>
          <a:p>
            <a:r>
              <a:rPr lang="en-GB" dirty="0" smtClean="0"/>
              <a:t>A diary will accompany the bear in which you can share your adventures, should you be able. From shopping trips to parks and cinemas to house work, it’s all exciting to us.</a:t>
            </a:r>
          </a:p>
          <a:p>
            <a:endParaRPr lang="en-GB" dirty="0"/>
          </a:p>
          <a:p>
            <a:r>
              <a:rPr lang="en-GB" dirty="0" smtClean="0"/>
              <a:t>Bluey and </a:t>
            </a:r>
            <a:r>
              <a:rPr lang="en-GB" dirty="0" err="1" smtClean="0"/>
              <a:t>Hida</a:t>
            </a:r>
            <a:r>
              <a:rPr lang="en-GB" dirty="0" smtClean="0"/>
              <a:t> love spending time with the children and their families, and are much loved. We ask that you take care of the them whilst with you.</a:t>
            </a:r>
          </a:p>
          <a:p>
            <a:endParaRPr lang="en-GB" dirty="0" smtClean="0"/>
          </a:p>
          <a:p>
            <a:r>
              <a:rPr lang="en-GB" dirty="0" smtClean="0"/>
              <a:t>Should you require support with printing photos, please send them to the </a:t>
            </a:r>
            <a:r>
              <a:rPr lang="en-GB" dirty="0" err="1" smtClean="0"/>
              <a:t>sao</a:t>
            </a:r>
            <a:r>
              <a:rPr lang="en-GB" dirty="0" smtClean="0"/>
              <a:t> email address with Bluey or </a:t>
            </a:r>
            <a:r>
              <a:rPr lang="en-GB" dirty="0" err="1" smtClean="0"/>
              <a:t>Hida</a:t>
            </a:r>
            <a:r>
              <a:rPr lang="en-GB" dirty="0" smtClean="0"/>
              <a:t> in the title.</a:t>
            </a:r>
          </a:p>
          <a:p>
            <a:endParaRPr lang="en-GB" dirty="0"/>
          </a:p>
          <a:p>
            <a:endParaRPr lang="en-GB" dirty="0"/>
          </a:p>
        </p:txBody>
      </p:sp>
      <p:sp>
        <p:nvSpPr>
          <p:cNvPr id="4"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025" name="A4799641-309D-482D-BB9F-1475C4920744" descr="IMG_4762.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rot="5400000">
            <a:off x="9495204" y="3773514"/>
            <a:ext cx="2520296" cy="18902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31617" t="24262" r="410" b="17424"/>
          <a:stretch/>
        </p:blipFill>
        <p:spPr>
          <a:xfrm rot="5400000">
            <a:off x="9293971" y="995961"/>
            <a:ext cx="2734357" cy="1759370"/>
          </a:xfrm>
          <a:prstGeom prst="rect">
            <a:avLst/>
          </a:prstGeom>
        </p:spPr>
      </p:pic>
    </p:spTree>
    <p:extLst>
      <p:ext uri="{BB962C8B-B14F-4D97-AF65-F5344CB8AC3E}">
        <p14:creationId xmlns:p14="http://schemas.microsoft.com/office/powerpoint/2010/main" val="4195049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FB901-D430-7646-BA16-4283B3DDB76C}"/>
              </a:ext>
            </a:extLst>
          </p:cNvPr>
          <p:cNvSpPr>
            <a:spLocks noGrp="1"/>
          </p:cNvSpPr>
          <p:nvPr>
            <p:ph type="title"/>
          </p:nvPr>
        </p:nvSpPr>
        <p:spPr>
          <a:xfrm>
            <a:off x="677334" y="609600"/>
            <a:ext cx="8596668" cy="690563"/>
          </a:xfrm>
        </p:spPr>
        <p:txBody>
          <a:bodyPr/>
          <a:lstStyle/>
          <a:p>
            <a:pPr algn="ctr"/>
            <a:r>
              <a:rPr lang="en-US" u="sng" dirty="0" smtClean="0"/>
              <a:t>Character Strengths </a:t>
            </a:r>
            <a:endParaRPr lang="en-US" u="sng" dirty="0"/>
          </a:p>
        </p:txBody>
      </p:sp>
      <p:sp>
        <p:nvSpPr>
          <p:cNvPr id="4" name="AutoShape 4" descr="Character Strengths and Weaknesses: The VIA &amp;amp; PersonalityStrengths Project">
            <a:extLst>
              <a:ext uri="{FF2B5EF4-FFF2-40B4-BE49-F238E27FC236}">
                <a16:creationId xmlns:a16="http://schemas.microsoft.com/office/drawing/2014/main" id="{6F47D0A8-1B57-6941-8BF5-F09B6EFB3F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0" name="Group 9">
            <a:extLst>
              <a:ext uri="{FF2B5EF4-FFF2-40B4-BE49-F238E27FC236}">
                <a16:creationId xmlns:a16="http://schemas.microsoft.com/office/drawing/2014/main" id="{E8176239-3F9A-A34E-B0E7-3D532ADA01A5}"/>
              </a:ext>
            </a:extLst>
          </p:cNvPr>
          <p:cNvGrpSpPr/>
          <p:nvPr/>
        </p:nvGrpSpPr>
        <p:grpSpPr>
          <a:xfrm>
            <a:off x="1653998" y="2462629"/>
            <a:ext cx="7620004" cy="3140987"/>
            <a:chOff x="1165666" y="1371599"/>
            <a:chExt cx="7620004" cy="3140987"/>
          </a:xfrm>
        </p:grpSpPr>
        <p:pic>
          <p:nvPicPr>
            <p:cNvPr id="8" name="Picture 7" descr="Logo&#10;&#10;Description automatically generated">
              <a:extLst>
                <a:ext uri="{FF2B5EF4-FFF2-40B4-BE49-F238E27FC236}">
                  <a16:creationId xmlns:a16="http://schemas.microsoft.com/office/drawing/2014/main" id="{C26B8A1F-E2E0-C84F-B3B1-CBB5029F20A2}"/>
                </a:ext>
              </a:extLst>
            </p:cNvPr>
            <p:cNvPicPr>
              <a:picLocks noChangeAspect="1"/>
            </p:cNvPicPr>
            <p:nvPr/>
          </p:nvPicPr>
          <p:blipFill>
            <a:blip r:embed="rId3"/>
            <a:stretch>
              <a:fillRect/>
            </a:stretch>
          </p:blipFill>
          <p:spPr>
            <a:xfrm>
              <a:off x="1165666" y="1371599"/>
              <a:ext cx="7620004" cy="1905001"/>
            </a:xfrm>
            <a:prstGeom prst="rect">
              <a:avLst/>
            </a:prstGeom>
          </p:spPr>
        </p:pic>
        <p:sp>
          <p:nvSpPr>
            <p:cNvPr id="9" name="TextBox 8">
              <a:extLst>
                <a:ext uri="{FF2B5EF4-FFF2-40B4-BE49-F238E27FC236}">
                  <a16:creationId xmlns:a16="http://schemas.microsoft.com/office/drawing/2014/main" id="{3B094A89-2EB8-AC4B-A390-339C227E3046}"/>
                </a:ext>
              </a:extLst>
            </p:cNvPr>
            <p:cNvSpPr txBox="1"/>
            <p:nvPr/>
          </p:nvSpPr>
          <p:spPr>
            <a:xfrm>
              <a:off x="1165666" y="3348036"/>
              <a:ext cx="1206059" cy="861774"/>
            </a:xfrm>
            <a:prstGeom prst="rect">
              <a:avLst/>
            </a:prstGeom>
            <a:noFill/>
          </p:spPr>
          <p:txBody>
            <a:bodyPr wrap="square" rtlCol="0">
              <a:spAutoFit/>
            </a:bodyPr>
            <a:lstStyle/>
            <a:p>
              <a:r>
                <a:rPr lang="en-US" sz="1000" dirty="0"/>
                <a:t>Creativity </a:t>
              </a:r>
            </a:p>
            <a:p>
              <a:r>
                <a:rPr lang="en-US" sz="1000" dirty="0"/>
                <a:t>Curiosity </a:t>
              </a:r>
            </a:p>
            <a:p>
              <a:r>
                <a:rPr lang="en-US" sz="1000" dirty="0"/>
                <a:t>Judgement</a:t>
              </a:r>
            </a:p>
            <a:p>
              <a:r>
                <a:rPr lang="en-US" sz="1000" dirty="0"/>
                <a:t>Love of Learning </a:t>
              </a:r>
            </a:p>
            <a:p>
              <a:r>
                <a:rPr lang="en-US" sz="1000" dirty="0"/>
                <a:t>Perspective </a:t>
              </a:r>
            </a:p>
          </p:txBody>
        </p:sp>
        <p:sp>
          <p:nvSpPr>
            <p:cNvPr id="11" name="TextBox 10">
              <a:extLst>
                <a:ext uri="{FF2B5EF4-FFF2-40B4-BE49-F238E27FC236}">
                  <a16:creationId xmlns:a16="http://schemas.microsoft.com/office/drawing/2014/main" id="{22E914BB-2FFB-A24C-9CA5-5F537E35C593}"/>
                </a:ext>
              </a:extLst>
            </p:cNvPr>
            <p:cNvSpPr txBox="1"/>
            <p:nvPr/>
          </p:nvSpPr>
          <p:spPr>
            <a:xfrm>
              <a:off x="2434300" y="3348036"/>
              <a:ext cx="1206059" cy="707886"/>
            </a:xfrm>
            <a:prstGeom prst="rect">
              <a:avLst/>
            </a:prstGeom>
            <a:noFill/>
          </p:spPr>
          <p:txBody>
            <a:bodyPr wrap="square" rtlCol="0">
              <a:spAutoFit/>
            </a:bodyPr>
            <a:lstStyle/>
            <a:p>
              <a:r>
                <a:rPr lang="en-US" sz="1000" dirty="0"/>
                <a:t>Bravery</a:t>
              </a:r>
            </a:p>
            <a:p>
              <a:r>
                <a:rPr lang="en-US" sz="1000" dirty="0"/>
                <a:t>Persistence </a:t>
              </a:r>
            </a:p>
            <a:p>
              <a:r>
                <a:rPr lang="en-US" sz="1000" dirty="0"/>
                <a:t>Honesty</a:t>
              </a:r>
            </a:p>
            <a:p>
              <a:r>
                <a:rPr lang="en-US" sz="1000" dirty="0"/>
                <a:t>Zest</a:t>
              </a:r>
            </a:p>
          </p:txBody>
        </p:sp>
        <p:sp>
          <p:nvSpPr>
            <p:cNvPr id="12" name="TextBox 11">
              <a:extLst>
                <a:ext uri="{FF2B5EF4-FFF2-40B4-BE49-F238E27FC236}">
                  <a16:creationId xmlns:a16="http://schemas.microsoft.com/office/drawing/2014/main" id="{447B5E26-AD2E-5040-8813-24FA6BA64F91}"/>
                </a:ext>
              </a:extLst>
            </p:cNvPr>
            <p:cNvSpPr txBox="1"/>
            <p:nvPr/>
          </p:nvSpPr>
          <p:spPr>
            <a:xfrm>
              <a:off x="3671646" y="3343035"/>
              <a:ext cx="1206059" cy="707886"/>
            </a:xfrm>
            <a:prstGeom prst="rect">
              <a:avLst/>
            </a:prstGeom>
            <a:noFill/>
          </p:spPr>
          <p:txBody>
            <a:bodyPr wrap="square" rtlCol="0">
              <a:spAutoFit/>
            </a:bodyPr>
            <a:lstStyle/>
            <a:p>
              <a:r>
                <a:rPr lang="en-US" sz="1000" dirty="0"/>
                <a:t>Love </a:t>
              </a:r>
            </a:p>
            <a:p>
              <a:r>
                <a:rPr lang="en-US" sz="1000" dirty="0"/>
                <a:t>Kindness</a:t>
              </a:r>
            </a:p>
            <a:p>
              <a:r>
                <a:rPr lang="en-US" sz="1000" dirty="0"/>
                <a:t>Social intelligence</a:t>
              </a:r>
            </a:p>
          </p:txBody>
        </p:sp>
        <p:sp>
          <p:nvSpPr>
            <p:cNvPr id="13" name="TextBox 12">
              <a:extLst>
                <a:ext uri="{FF2B5EF4-FFF2-40B4-BE49-F238E27FC236}">
                  <a16:creationId xmlns:a16="http://schemas.microsoft.com/office/drawing/2014/main" id="{06E8117D-2CB0-6E4B-B679-1AE8A6359E45}"/>
                </a:ext>
              </a:extLst>
            </p:cNvPr>
            <p:cNvSpPr txBox="1"/>
            <p:nvPr/>
          </p:nvSpPr>
          <p:spPr>
            <a:xfrm>
              <a:off x="4955951" y="3343035"/>
              <a:ext cx="1206059" cy="1169551"/>
            </a:xfrm>
            <a:prstGeom prst="rect">
              <a:avLst/>
            </a:prstGeom>
            <a:noFill/>
          </p:spPr>
          <p:txBody>
            <a:bodyPr wrap="square" rtlCol="0">
              <a:spAutoFit/>
            </a:bodyPr>
            <a:lstStyle/>
            <a:p>
              <a:r>
                <a:rPr lang="en-US" sz="1000" dirty="0"/>
                <a:t>Appreciation of Beauty</a:t>
              </a:r>
            </a:p>
            <a:p>
              <a:r>
                <a:rPr lang="en-US" sz="1000" dirty="0"/>
                <a:t>Gratitude</a:t>
              </a:r>
            </a:p>
            <a:p>
              <a:r>
                <a:rPr lang="en-US" sz="1000" dirty="0"/>
                <a:t>Hope</a:t>
              </a:r>
            </a:p>
            <a:p>
              <a:r>
                <a:rPr lang="en-US" sz="1000" dirty="0"/>
                <a:t>Humor</a:t>
              </a:r>
            </a:p>
            <a:p>
              <a:r>
                <a:rPr lang="en-US" sz="1000" dirty="0"/>
                <a:t>Spirituality</a:t>
              </a:r>
            </a:p>
            <a:p>
              <a:endParaRPr lang="en-US" sz="1000" dirty="0"/>
            </a:p>
          </p:txBody>
        </p:sp>
        <p:sp>
          <p:nvSpPr>
            <p:cNvPr id="14" name="TextBox 13">
              <a:extLst>
                <a:ext uri="{FF2B5EF4-FFF2-40B4-BE49-F238E27FC236}">
                  <a16:creationId xmlns:a16="http://schemas.microsoft.com/office/drawing/2014/main" id="{1A3BCBBD-1042-FC46-98B0-5ABA4B7DCECC}"/>
                </a:ext>
              </a:extLst>
            </p:cNvPr>
            <p:cNvSpPr txBox="1"/>
            <p:nvPr/>
          </p:nvSpPr>
          <p:spPr>
            <a:xfrm>
              <a:off x="6310976" y="3343035"/>
              <a:ext cx="1206059" cy="553998"/>
            </a:xfrm>
            <a:prstGeom prst="rect">
              <a:avLst/>
            </a:prstGeom>
            <a:noFill/>
          </p:spPr>
          <p:txBody>
            <a:bodyPr wrap="square" rtlCol="0">
              <a:spAutoFit/>
            </a:bodyPr>
            <a:lstStyle/>
            <a:p>
              <a:r>
                <a:rPr lang="en-US" sz="1000" dirty="0"/>
                <a:t>Teamwork</a:t>
              </a:r>
            </a:p>
            <a:p>
              <a:r>
                <a:rPr lang="en-US" sz="1000" dirty="0"/>
                <a:t>Fairness</a:t>
              </a:r>
            </a:p>
            <a:p>
              <a:r>
                <a:rPr lang="en-US" sz="1000" dirty="0"/>
                <a:t>leadership</a:t>
              </a:r>
            </a:p>
          </p:txBody>
        </p:sp>
        <p:sp>
          <p:nvSpPr>
            <p:cNvPr id="15" name="TextBox 14">
              <a:extLst>
                <a:ext uri="{FF2B5EF4-FFF2-40B4-BE49-F238E27FC236}">
                  <a16:creationId xmlns:a16="http://schemas.microsoft.com/office/drawing/2014/main" id="{3F2E8236-585F-624F-9C1E-03F59ACE994D}"/>
                </a:ext>
              </a:extLst>
            </p:cNvPr>
            <p:cNvSpPr txBox="1"/>
            <p:nvPr/>
          </p:nvSpPr>
          <p:spPr>
            <a:xfrm>
              <a:off x="7579611" y="3343035"/>
              <a:ext cx="1206059" cy="707886"/>
            </a:xfrm>
            <a:prstGeom prst="rect">
              <a:avLst/>
            </a:prstGeom>
            <a:noFill/>
          </p:spPr>
          <p:txBody>
            <a:bodyPr wrap="square" rtlCol="0">
              <a:spAutoFit/>
            </a:bodyPr>
            <a:lstStyle/>
            <a:p>
              <a:r>
                <a:rPr lang="en-US" sz="1000" dirty="0"/>
                <a:t>Forgiveness</a:t>
              </a:r>
            </a:p>
            <a:p>
              <a:r>
                <a:rPr lang="en-US" sz="1000" dirty="0"/>
                <a:t>Humility</a:t>
              </a:r>
            </a:p>
            <a:p>
              <a:r>
                <a:rPr lang="en-US" sz="1000" dirty="0"/>
                <a:t>Prudence</a:t>
              </a:r>
            </a:p>
            <a:p>
              <a:r>
                <a:rPr lang="en-US" sz="1000" dirty="0"/>
                <a:t>Self-regulation</a:t>
              </a:r>
            </a:p>
          </p:txBody>
        </p:sp>
      </p:grpSp>
    </p:spTree>
    <p:extLst>
      <p:ext uri="{BB962C8B-B14F-4D97-AF65-F5344CB8AC3E}">
        <p14:creationId xmlns:p14="http://schemas.microsoft.com/office/powerpoint/2010/main" val="20722132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Early Years Framework</a:t>
            </a:r>
            <a:endParaRPr lang="en-GB" u="sng" dirty="0"/>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635031" y="1629296"/>
            <a:ext cx="4524375" cy="452596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564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Literacy:</a:t>
            </a:r>
            <a:endParaRPr lang="en-GB" u="sng" dirty="0"/>
          </a:p>
        </p:txBody>
      </p:sp>
      <p:sp>
        <p:nvSpPr>
          <p:cNvPr id="3" name="Content Placeholder 2"/>
          <p:cNvSpPr>
            <a:spLocks noGrp="1"/>
          </p:cNvSpPr>
          <p:nvPr>
            <p:ph idx="1"/>
          </p:nvPr>
        </p:nvSpPr>
        <p:spPr/>
        <p:txBody>
          <a:bodyPr/>
          <a:lstStyle/>
          <a:p>
            <a:r>
              <a:rPr lang="en-GB" dirty="0" smtClean="0"/>
              <a:t>Children have daily 20 minute literacy lessons</a:t>
            </a:r>
          </a:p>
          <a:p>
            <a:endParaRPr lang="en-GB" dirty="0"/>
          </a:p>
          <a:p>
            <a:r>
              <a:rPr lang="en-GB" dirty="0" smtClean="0"/>
              <a:t>Skills gained in literacy lessons:</a:t>
            </a:r>
          </a:p>
          <a:p>
            <a:pPr lvl="1"/>
            <a:r>
              <a:rPr lang="en-GB" dirty="0" smtClean="0"/>
              <a:t>Re-telling stories</a:t>
            </a:r>
          </a:p>
          <a:p>
            <a:pPr lvl="1"/>
            <a:r>
              <a:rPr lang="en-GB" dirty="0" smtClean="0"/>
              <a:t>Sequencing</a:t>
            </a:r>
          </a:p>
          <a:p>
            <a:pPr lvl="1"/>
            <a:r>
              <a:rPr lang="en-GB" dirty="0" smtClean="0"/>
              <a:t>Making predictions</a:t>
            </a:r>
          </a:p>
          <a:p>
            <a:pPr lvl="1"/>
            <a:r>
              <a:rPr lang="en-GB" dirty="0" smtClean="0"/>
              <a:t>Forming opinions</a:t>
            </a:r>
          </a:p>
          <a:p>
            <a:pPr lvl="1"/>
            <a:r>
              <a:rPr lang="en-GB" dirty="0" smtClean="0"/>
              <a:t>Rhyming patterns</a:t>
            </a:r>
            <a:endParaRPr lang="en-GB" dirty="0"/>
          </a:p>
        </p:txBody>
      </p:sp>
      <p:pic>
        <p:nvPicPr>
          <p:cNvPr id="1028" name="Picture 4" descr="Who Are You?: An inspiring, fun-filled and joyfully inclusive celebration  of all the things that makes us who we are, from a BookTrust Writer i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1788" y="3436883"/>
            <a:ext cx="2784563" cy="312872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a:srcRect l="21014" t="16444" r="20976" b="15938"/>
          <a:stretch/>
        </p:blipFill>
        <p:spPr>
          <a:xfrm>
            <a:off x="8472264" y="487999"/>
            <a:ext cx="3648173" cy="2833790"/>
          </a:xfrm>
          <a:prstGeom prst="rect">
            <a:avLst/>
          </a:prstGeom>
        </p:spPr>
      </p:pic>
      <p:pic>
        <p:nvPicPr>
          <p:cNvPr id="1026" name="Picture 2" descr="Naughty Bus : Oke, Jan: Amazon.co.uk: Book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2564" y="117868"/>
            <a:ext cx="2229929" cy="3203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7782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Phonics:</a:t>
            </a:r>
            <a:endParaRPr lang="en-GB" u="sng" dirty="0"/>
          </a:p>
        </p:txBody>
      </p:sp>
      <p:sp>
        <p:nvSpPr>
          <p:cNvPr id="3" name="Content Placeholder 2"/>
          <p:cNvSpPr>
            <a:spLocks noGrp="1"/>
          </p:cNvSpPr>
          <p:nvPr>
            <p:ph idx="1"/>
          </p:nvPr>
        </p:nvSpPr>
        <p:spPr>
          <a:xfrm>
            <a:off x="677334" y="1493896"/>
            <a:ext cx="8596668" cy="3880773"/>
          </a:xfrm>
        </p:spPr>
        <p:txBody>
          <a:bodyPr/>
          <a:lstStyle/>
          <a:p>
            <a:r>
              <a:rPr lang="en-GB" dirty="0" smtClean="0"/>
              <a:t>Children have daily 20 minute Little </a:t>
            </a:r>
            <a:r>
              <a:rPr lang="en-GB" dirty="0" err="1" smtClean="0"/>
              <a:t>Wandle</a:t>
            </a:r>
            <a:r>
              <a:rPr lang="en-GB" dirty="0" smtClean="0"/>
              <a:t> phonics sessions.</a:t>
            </a:r>
            <a:endParaRPr lang="en-GB" dirty="0"/>
          </a:p>
          <a:p>
            <a:r>
              <a:rPr lang="en-GB" dirty="0" smtClean="0"/>
              <a:t>Wordless books are used to develop language, comprehension and begin encouraging story prediction.</a:t>
            </a:r>
            <a:endParaRPr lang="en-GB" dirty="0"/>
          </a:p>
          <a:p>
            <a:r>
              <a:rPr lang="en-GB" dirty="0" smtClean="0"/>
              <a:t>Miss Price’s Phonics and Early </a:t>
            </a:r>
            <a:r>
              <a:rPr lang="en-GB" dirty="0"/>
              <a:t>R</a:t>
            </a:r>
            <a:r>
              <a:rPr lang="en-GB" dirty="0" smtClean="0"/>
              <a:t>eading morning </a:t>
            </a:r>
            <a:r>
              <a:rPr lang="en-GB" smtClean="0"/>
              <a:t>– Monday 12</a:t>
            </a:r>
            <a:r>
              <a:rPr lang="en-GB" baseline="30000" smtClean="0"/>
              <a:t>th</a:t>
            </a:r>
            <a:r>
              <a:rPr lang="en-GB" smtClean="0"/>
              <a:t> October</a:t>
            </a:r>
            <a:r>
              <a:rPr lang="en-GB" dirty="0" smtClean="0"/>
              <a:t>.</a:t>
            </a:r>
          </a:p>
          <a:p>
            <a:r>
              <a:rPr lang="en-GB" b="1" dirty="0" smtClean="0"/>
              <a:t>Phonics is delivered at the beginning of each day so it is imperative that your child arrives to school on time. Missed phonics sessions can lead to a delay in reading fluency as the children develop.</a:t>
            </a:r>
            <a:endParaRPr lang="en-GB" b="1"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2139" r="20014" b="3385"/>
          <a:stretch/>
        </p:blipFill>
        <p:spPr>
          <a:xfrm rot="5400000">
            <a:off x="1736243" y="3800683"/>
            <a:ext cx="2456482" cy="2878358"/>
          </a:xfrm>
          <a:prstGeom prst="rect">
            <a:avLst/>
          </a:prstGeom>
          <a:ln>
            <a:noFill/>
          </a:ln>
          <a:effectLst>
            <a:softEdge rad="112500"/>
          </a:effectLst>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4366" t="12981" r="1845" b="24249"/>
          <a:stretch/>
        </p:blipFill>
        <p:spPr>
          <a:xfrm>
            <a:off x="5251634" y="4011621"/>
            <a:ext cx="5144120" cy="2726097"/>
          </a:xfrm>
          <a:prstGeom prst="rect">
            <a:avLst/>
          </a:prstGeom>
          <a:ln>
            <a:noFill/>
          </a:ln>
          <a:effectLst>
            <a:softEdge rad="112500"/>
          </a:effectLst>
        </p:spPr>
      </p:pic>
      <p:pic>
        <p:nvPicPr>
          <p:cNvPr id="1026" name="Picture 2" descr="Little Wandle Letters and Sounds"/>
          <p:cNvPicPr>
            <a:picLocks noChangeAspect="1" noChangeArrowheads="1"/>
          </p:cNvPicPr>
          <p:nvPr/>
        </p:nvPicPr>
        <p:blipFill rotWithShape="1">
          <a:blip r:embed="rId5">
            <a:extLst>
              <a:ext uri="{28A0092B-C50C-407E-A947-70E740481C1C}">
                <a14:useLocalDpi xmlns:a14="http://schemas.microsoft.com/office/drawing/2010/main" val="0"/>
              </a:ext>
            </a:extLst>
          </a:blip>
          <a:srcRect l="19177" t="-5266" r="19680" b="-720"/>
          <a:stretch/>
        </p:blipFill>
        <p:spPr bwMode="auto">
          <a:xfrm>
            <a:off x="8904356" y="471546"/>
            <a:ext cx="2057400" cy="20447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6692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Home Reading Journals</a:t>
            </a:r>
            <a:endParaRPr lang="en-GB" u="sng" dirty="0"/>
          </a:p>
        </p:txBody>
      </p:sp>
      <p:sp>
        <p:nvSpPr>
          <p:cNvPr id="3" name="Content Placeholder 2"/>
          <p:cNvSpPr>
            <a:spLocks noGrp="1"/>
          </p:cNvSpPr>
          <p:nvPr>
            <p:ph idx="1"/>
          </p:nvPr>
        </p:nvSpPr>
        <p:spPr>
          <a:xfrm>
            <a:off x="677334" y="2011680"/>
            <a:ext cx="8596668" cy="4833257"/>
          </a:xfrm>
        </p:spPr>
        <p:txBody>
          <a:bodyPr>
            <a:normAutofit/>
          </a:bodyPr>
          <a:lstStyle/>
          <a:p>
            <a:r>
              <a:rPr lang="en-GB" sz="2000" dirty="0" smtClean="0"/>
              <a:t>Books are changed every THURSDAY.</a:t>
            </a:r>
          </a:p>
          <a:p>
            <a:r>
              <a:rPr lang="en-GB" sz="2000" dirty="0" smtClean="0"/>
              <a:t>Children will come home with 2 books:</a:t>
            </a:r>
          </a:p>
          <a:p>
            <a:pPr marL="0" indent="0">
              <a:buNone/>
            </a:pPr>
            <a:r>
              <a:rPr lang="en-GB" sz="2000" dirty="0"/>
              <a:t>	</a:t>
            </a:r>
            <a:r>
              <a:rPr lang="en-GB" sz="2000" dirty="0" smtClean="0"/>
              <a:t>		-The first will be a wordless Little </a:t>
            </a:r>
            <a:r>
              <a:rPr lang="en-GB" sz="2000" dirty="0" err="1" smtClean="0"/>
              <a:t>Wandle</a:t>
            </a:r>
            <a:r>
              <a:rPr lang="en-GB" sz="2000" dirty="0" smtClean="0"/>
              <a:t> book (this will progress into books with words once the children are ready and secure with their sound knowledge);</a:t>
            </a:r>
          </a:p>
          <a:p>
            <a:pPr marL="0" indent="0">
              <a:buNone/>
            </a:pPr>
            <a:r>
              <a:rPr lang="en-GB" sz="2000" dirty="0"/>
              <a:t>	</a:t>
            </a:r>
            <a:r>
              <a:rPr lang="en-GB" sz="2000" dirty="0" smtClean="0"/>
              <a:t>		-The second will be a picture book that will need to be read to the children and enjoyed together.</a:t>
            </a:r>
          </a:p>
          <a:p>
            <a:pPr marL="0" indent="0">
              <a:buNone/>
            </a:pPr>
            <a:endParaRPr lang="en-GB" sz="2000" dirty="0"/>
          </a:p>
          <a:p>
            <a:r>
              <a:rPr lang="en-GB" sz="2000" dirty="0" smtClean="0"/>
              <a:t>Book changes will also include a Little </a:t>
            </a:r>
            <a:r>
              <a:rPr lang="en-GB" sz="2000" dirty="0" err="1" smtClean="0"/>
              <a:t>Wandle</a:t>
            </a:r>
            <a:r>
              <a:rPr lang="en-GB" sz="2000" dirty="0" smtClean="0"/>
              <a:t> home sound review page for you to work through together in your own time.</a:t>
            </a:r>
            <a:endParaRPr lang="en-GB" sz="2000" dirty="0"/>
          </a:p>
        </p:txBody>
      </p:sp>
      <p:pic>
        <p:nvPicPr>
          <p:cNvPr id="4" name="Picture 3"/>
          <p:cNvPicPr>
            <a:picLocks noChangeAspect="1"/>
          </p:cNvPicPr>
          <p:nvPr/>
        </p:nvPicPr>
        <p:blipFill rotWithShape="1">
          <a:blip r:embed="rId3"/>
          <a:srcRect t="14155" b="13961"/>
          <a:stretch/>
        </p:blipFill>
        <p:spPr>
          <a:xfrm>
            <a:off x="8179904" y="437321"/>
            <a:ext cx="3322983" cy="2442985"/>
          </a:xfrm>
          <a:prstGeom prst="rect">
            <a:avLst/>
          </a:prstGeom>
        </p:spPr>
      </p:pic>
    </p:spTree>
    <p:extLst>
      <p:ext uri="{BB962C8B-B14F-4D97-AF65-F5344CB8AC3E}">
        <p14:creationId xmlns:p14="http://schemas.microsoft.com/office/powerpoint/2010/main" val="1188684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Maths:</a:t>
            </a:r>
            <a:endParaRPr lang="en-GB" u="sng" dirty="0"/>
          </a:p>
        </p:txBody>
      </p:sp>
      <p:pic>
        <p:nvPicPr>
          <p:cNvPr id="4" name="Picture 3"/>
          <p:cNvPicPr>
            <a:picLocks noChangeAspect="1"/>
          </p:cNvPicPr>
          <p:nvPr/>
        </p:nvPicPr>
        <p:blipFill>
          <a:blip r:embed="rId3"/>
          <a:stretch>
            <a:fillRect/>
          </a:stretch>
        </p:blipFill>
        <p:spPr>
          <a:xfrm>
            <a:off x="8716332" y="4595810"/>
            <a:ext cx="3246783" cy="2105770"/>
          </a:xfrm>
          <a:prstGeom prst="rect">
            <a:avLst/>
          </a:prstGeom>
        </p:spPr>
      </p:pic>
      <p:sp>
        <p:nvSpPr>
          <p:cNvPr id="3" name="Content Placeholder 2"/>
          <p:cNvSpPr>
            <a:spLocks noGrp="1"/>
          </p:cNvSpPr>
          <p:nvPr>
            <p:ph idx="1"/>
          </p:nvPr>
        </p:nvSpPr>
        <p:spPr>
          <a:xfrm>
            <a:off x="677334" y="1528355"/>
            <a:ext cx="8596668" cy="4513008"/>
          </a:xfrm>
        </p:spPr>
        <p:txBody>
          <a:bodyPr>
            <a:normAutofit lnSpcReduction="10000"/>
          </a:bodyPr>
          <a:lstStyle/>
          <a:p>
            <a:r>
              <a:rPr lang="en-GB" sz="2400" dirty="0"/>
              <a:t>C</a:t>
            </a:r>
            <a:r>
              <a:rPr lang="en-GB" sz="2400" dirty="0" smtClean="0"/>
              <a:t>hildren </a:t>
            </a:r>
            <a:r>
              <a:rPr lang="en-GB" sz="2400" dirty="0"/>
              <a:t>have daily maths sessions, which last for approximately 20 minutes. These are very practical and take a very hands-on approach. </a:t>
            </a:r>
          </a:p>
          <a:p>
            <a:endParaRPr lang="en-GB" sz="2400" dirty="0"/>
          </a:p>
          <a:p>
            <a:r>
              <a:rPr lang="en-GB" sz="2400" dirty="0"/>
              <a:t>Sessions are planned weekly and cover all aspects of the Early Years </a:t>
            </a:r>
            <a:r>
              <a:rPr lang="en-GB" sz="2400" dirty="0" smtClean="0"/>
              <a:t>curriculum </a:t>
            </a:r>
            <a:r>
              <a:rPr lang="en-GB" sz="2400" dirty="0"/>
              <a:t>for maths. </a:t>
            </a:r>
            <a:endParaRPr lang="en-GB" sz="2400" dirty="0" smtClean="0"/>
          </a:p>
          <a:p>
            <a:pPr marL="0" indent="0">
              <a:buNone/>
            </a:pPr>
            <a:endParaRPr lang="en-GB" sz="2400" dirty="0" smtClean="0"/>
          </a:p>
          <a:p>
            <a:r>
              <a:rPr lang="en-GB" sz="2400" dirty="0" smtClean="0"/>
              <a:t>From Autumn 2, we will be planning and delivering our maths sessions through Maths Mastery. This is an approach that aims for children to develop a deep understanding of maths.</a:t>
            </a:r>
            <a:endParaRPr lang="en-GB" sz="2400" dirty="0"/>
          </a:p>
          <a:p>
            <a:endParaRPr lang="en-GB" dirty="0"/>
          </a:p>
        </p:txBody>
      </p:sp>
    </p:spTree>
    <p:extLst>
      <p:ext uri="{BB962C8B-B14F-4D97-AF65-F5344CB8AC3E}">
        <p14:creationId xmlns:p14="http://schemas.microsoft.com/office/powerpoint/2010/main" val="35235796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Maths – Number </a:t>
            </a:r>
            <a:endParaRPr lang="en-GB" dirty="0"/>
          </a:p>
        </p:txBody>
      </p:sp>
      <p:sp>
        <p:nvSpPr>
          <p:cNvPr id="3" name="Content Placeholder 2"/>
          <p:cNvSpPr>
            <a:spLocks noGrp="1"/>
          </p:cNvSpPr>
          <p:nvPr>
            <p:ph idx="1"/>
          </p:nvPr>
        </p:nvSpPr>
        <p:spPr>
          <a:xfrm>
            <a:off x="677334" y="1601269"/>
            <a:ext cx="8596668" cy="1118639"/>
          </a:xfrm>
        </p:spPr>
        <p:txBody>
          <a:bodyPr/>
          <a:lstStyle/>
          <a:p>
            <a:r>
              <a:rPr lang="en-GB" sz="2000" dirty="0"/>
              <a:t>Deep understanding of number composition, subitising up to 5, automatic recall of number bonds to </a:t>
            </a:r>
            <a:r>
              <a:rPr lang="en-GB" sz="2000" dirty="0" smtClean="0"/>
              <a:t>5.  </a:t>
            </a:r>
            <a:endParaRPr lang="en-GB" sz="2000" dirty="0"/>
          </a:p>
          <a:p>
            <a:endParaRPr lang="en-GB"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13080" y="2880570"/>
            <a:ext cx="4252822" cy="317649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r="5136"/>
          <a:stretch/>
        </p:blipFill>
        <p:spPr>
          <a:xfrm rot="5400000">
            <a:off x="3140428" y="2830982"/>
            <a:ext cx="4337187" cy="3414889"/>
          </a:xfrm>
          <a:prstGeom prst="rect">
            <a:avLst/>
          </a:prstGeom>
          <a:ln>
            <a:noFill/>
          </a:ln>
          <a:effectLst>
            <a:softEdge rad="112500"/>
          </a:effectLst>
        </p:spPr>
      </p:pic>
      <p:pic>
        <p:nvPicPr>
          <p:cNvPr id="1028" name="Picture 4" descr="31 Likes, 1 Comments - @eyfs_outdoors on Instagram: “One to one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3395" y="473335"/>
            <a:ext cx="3159123" cy="2914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1365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Maths – Numerical Pattern</a:t>
            </a:r>
            <a:endParaRPr lang="en-GB" dirty="0"/>
          </a:p>
        </p:txBody>
      </p:sp>
      <p:sp>
        <p:nvSpPr>
          <p:cNvPr id="3" name="Content Placeholder 2"/>
          <p:cNvSpPr>
            <a:spLocks noGrp="1"/>
          </p:cNvSpPr>
          <p:nvPr>
            <p:ph idx="1"/>
          </p:nvPr>
        </p:nvSpPr>
        <p:spPr>
          <a:xfrm>
            <a:off x="677334" y="1632800"/>
            <a:ext cx="8596668" cy="1055577"/>
          </a:xfrm>
        </p:spPr>
        <p:txBody>
          <a:bodyPr/>
          <a:lstStyle/>
          <a:p>
            <a:r>
              <a:rPr lang="en-GB" sz="2000" dirty="0"/>
              <a:t>Sequence of counting, comparing quantities, number </a:t>
            </a:r>
            <a:r>
              <a:rPr lang="en-GB" sz="2000" dirty="0" smtClean="0"/>
              <a:t>patterns.</a:t>
            </a:r>
          </a:p>
          <a:p>
            <a:r>
              <a:rPr lang="en-GB" sz="2000" dirty="0" smtClean="0"/>
              <a:t> Odd and even. </a:t>
            </a:r>
          </a:p>
          <a:p>
            <a:endParaRPr lang="en-GB" sz="2000" dirty="0"/>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39680" y="2894018"/>
            <a:ext cx="4313339" cy="3221691"/>
          </a:xfrm>
          <a:prstGeom prst="rect">
            <a:avLst/>
          </a:prstGeom>
          <a:ln>
            <a:noFill/>
          </a:ln>
          <a:effectLst>
            <a:softEdge rad="112500"/>
          </a:effec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43321" b="7460"/>
          <a:stretch/>
        </p:blipFill>
        <p:spPr>
          <a:xfrm>
            <a:off x="4588481" y="2143243"/>
            <a:ext cx="5184576" cy="1913846"/>
          </a:xfrm>
          <a:prstGeom prst="rect">
            <a:avLst/>
          </a:prstGeom>
          <a:ln>
            <a:noFill/>
          </a:ln>
          <a:effectLst>
            <a:softEdge rad="112500"/>
          </a:effectLst>
        </p:spPr>
      </p:pic>
      <p:pic>
        <p:nvPicPr>
          <p:cNvPr id="6" name="Picture 2" descr="C:\Users\Teacher\Pictures\IMG_2166.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744" r="28692"/>
          <a:stretch/>
        </p:blipFill>
        <p:spPr bwMode="auto">
          <a:xfrm rot="5400000">
            <a:off x="3138557" y="2972931"/>
            <a:ext cx="2722416" cy="33574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3" descr="10 Ways to Play and Learn With Counting Bears | What Can We Do With Paper  And Glue"/>
          <p:cNvPicPr>
            <a:picLocks noChangeAspect="1" noChangeArrowheads="1"/>
          </p:cNvPicPr>
          <p:nvPr/>
        </p:nvPicPr>
        <p:blipFill rotWithShape="1">
          <a:blip r:embed="rId6">
            <a:extLst>
              <a:ext uri="{28A0092B-C50C-407E-A947-70E740481C1C}">
                <a14:useLocalDpi xmlns:a14="http://schemas.microsoft.com/office/drawing/2010/main" val="0"/>
              </a:ext>
            </a:extLst>
          </a:blip>
          <a:srcRect l="7816" t="13811" r="4259" b="17462"/>
          <a:stretch/>
        </p:blipFill>
        <p:spPr bwMode="auto">
          <a:xfrm>
            <a:off x="5000676" y="4878791"/>
            <a:ext cx="4772381" cy="17827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9584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Maths – Shape, Space and Measure</a:t>
            </a:r>
            <a:endParaRPr lang="en-GB" dirty="0"/>
          </a:p>
        </p:txBody>
      </p:sp>
      <p:sp>
        <p:nvSpPr>
          <p:cNvPr id="3" name="Content Placeholder 2"/>
          <p:cNvSpPr>
            <a:spLocks noGrp="1"/>
          </p:cNvSpPr>
          <p:nvPr>
            <p:ph idx="1"/>
          </p:nvPr>
        </p:nvSpPr>
        <p:spPr>
          <a:xfrm>
            <a:off x="677334" y="1561499"/>
            <a:ext cx="8596668" cy="976749"/>
          </a:xfrm>
        </p:spPr>
        <p:txBody>
          <a:bodyPr/>
          <a:lstStyle/>
          <a:p>
            <a:r>
              <a:rPr lang="en-GB" sz="2000" dirty="0"/>
              <a:t>Exploring height, weight, capacity, pattern, 2D </a:t>
            </a:r>
            <a:r>
              <a:rPr lang="en-GB" sz="2000" dirty="0" smtClean="0"/>
              <a:t>shapes.</a:t>
            </a:r>
            <a:endParaRPr lang="en-GB" sz="2000" dirty="0"/>
          </a:p>
          <a:p>
            <a:endParaRPr lang="en-GB" dirty="0"/>
          </a:p>
        </p:txBody>
      </p:sp>
      <p:pic>
        <p:nvPicPr>
          <p:cNvPr id="5" name="Picture 4" descr="C:\Users\Teacher\Pictures\IMG_171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454" t="11233" r="28395" b="19253"/>
          <a:stretch/>
        </p:blipFill>
        <p:spPr bwMode="auto">
          <a:xfrm rot="5400000">
            <a:off x="5889394" y="3622193"/>
            <a:ext cx="3415647" cy="27644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2423869" y="3190079"/>
            <a:ext cx="4032449" cy="301189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059" t="34538" r="5132" b="23839"/>
          <a:stretch/>
        </p:blipFill>
        <p:spPr bwMode="auto">
          <a:xfrm>
            <a:off x="4756976" y="2007836"/>
            <a:ext cx="4222474" cy="146168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4885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Maths – Number Formation</a:t>
            </a:r>
            <a:endParaRPr lang="en-GB" dirty="0"/>
          </a:p>
        </p:txBody>
      </p:sp>
      <p:sp>
        <p:nvSpPr>
          <p:cNvPr id="3" name="Content Placeholder 2"/>
          <p:cNvSpPr>
            <a:spLocks noGrp="1"/>
          </p:cNvSpPr>
          <p:nvPr>
            <p:ph idx="1"/>
          </p:nvPr>
        </p:nvSpPr>
        <p:spPr>
          <a:xfrm>
            <a:off x="677334" y="1514916"/>
            <a:ext cx="8596668" cy="724501"/>
          </a:xfrm>
        </p:spPr>
        <p:txBody>
          <a:bodyPr>
            <a:normAutofit/>
          </a:bodyPr>
          <a:lstStyle/>
          <a:p>
            <a:r>
              <a:rPr lang="en-GB" sz="2000" dirty="0" smtClean="0"/>
              <a:t>Practise number formation in fun and engaging ways!</a:t>
            </a:r>
            <a:endParaRPr lang="en-GB" sz="2000" dirty="0"/>
          </a:p>
        </p:txBody>
      </p:sp>
      <p:pic>
        <p:nvPicPr>
          <p:cNvPr id="4" name="Picture 3" descr="C:\Users\Teacher\Pictures\2020-10\IMG_0954 (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02" t="29993" r="9759"/>
          <a:stretch/>
        </p:blipFill>
        <p:spPr bwMode="auto">
          <a:xfrm>
            <a:off x="5844969" y="2450749"/>
            <a:ext cx="2844472" cy="34599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6" descr="C:\Users\Teacher\Pictures\IMG_125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26" t="23405" r="20186" b="12947"/>
          <a:stretch/>
        </p:blipFill>
        <p:spPr bwMode="auto">
          <a:xfrm rot="5400000">
            <a:off x="2207099" y="2851409"/>
            <a:ext cx="3420935" cy="26975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5"/>
          <p:cNvPicPr/>
          <p:nvPr/>
        </p:nvPicPr>
        <p:blipFill rotWithShape="1">
          <a:blip r:embed="rId5" cstate="print">
            <a:extLst>
              <a:ext uri="{28A0092B-C50C-407E-A947-70E740481C1C}">
                <a14:useLocalDpi xmlns:a14="http://schemas.microsoft.com/office/drawing/2010/main" val="0"/>
              </a:ext>
            </a:extLst>
          </a:blip>
          <a:srcRect l="7387" t="4773" r="9120" b="4191"/>
          <a:stretch/>
        </p:blipFill>
        <p:spPr bwMode="auto">
          <a:xfrm>
            <a:off x="495057" y="1999917"/>
            <a:ext cx="1497330" cy="2221865"/>
          </a:xfrm>
          <a:prstGeom prst="rect">
            <a:avLst/>
          </a:prstGeom>
          <a:ln>
            <a:noFill/>
          </a:ln>
          <a:effectLst>
            <a:softEdge rad="112500"/>
          </a:effectLst>
          <a:extLst>
            <a:ext uri="{53640926-AAD7-44D8-BBD7-CCE9431645EC}">
              <a14:shadowObscured xmlns:a14="http://schemas.microsoft.com/office/drawing/2010/main"/>
            </a:ext>
          </a:extLst>
        </p:spPr>
      </p:pic>
      <p:pic>
        <p:nvPicPr>
          <p:cNvPr id="7" name="Picture 6"/>
          <p:cNvPicPr/>
          <p:nvPr/>
        </p:nvPicPr>
        <p:blipFill rotWithShape="1">
          <a:blip r:embed="rId6" cstate="print">
            <a:extLst>
              <a:ext uri="{28A0092B-C50C-407E-A947-70E740481C1C}">
                <a14:useLocalDpi xmlns:a14="http://schemas.microsoft.com/office/drawing/2010/main" val="0"/>
              </a:ext>
            </a:extLst>
          </a:blip>
          <a:srcRect l="6128" t="3803" r="7743" b="4230"/>
          <a:stretch/>
        </p:blipFill>
        <p:spPr bwMode="auto">
          <a:xfrm>
            <a:off x="497280" y="4327101"/>
            <a:ext cx="1492885" cy="2165350"/>
          </a:xfrm>
          <a:prstGeom prst="rect">
            <a:avLst/>
          </a:prstGeom>
          <a:ln>
            <a:noFill/>
          </a:ln>
          <a:effectLst>
            <a:softEdge rad="112500"/>
          </a:effectLst>
          <a:extLst>
            <a:ext uri="{53640926-AAD7-44D8-BBD7-CCE9431645EC}">
              <a14:shadowObscured xmlns:a14="http://schemas.microsoft.com/office/drawing/2010/main"/>
            </a:ext>
          </a:extLst>
        </p:spPr>
      </p:pic>
      <p:pic>
        <p:nvPicPr>
          <p:cNvPr id="8" name="Picture 7"/>
          <p:cNvPicPr/>
          <p:nvPr/>
        </p:nvPicPr>
        <p:blipFill rotWithShape="1">
          <a:blip r:embed="rId7" cstate="print">
            <a:extLst>
              <a:ext uri="{28A0092B-C50C-407E-A947-70E740481C1C}">
                <a14:useLocalDpi xmlns:a14="http://schemas.microsoft.com/office/drawing/2010/main" val="0"/>
              </a:ext>
            </a:extLst>
          </a:blip>
          <a:srcRect l="4488" t="2891" r="6761" b="3757"/>
          <a:stretch/>
        </p:blipFill>
        <p:spPr bwMode="auto">
          <a:xfrm>
            <a:off x="9109154" y="609600"/>
            <a:ext cx="1497330" cy="2200275"/>
          </a:xfrm>
          <a:prstGeom prst="rect">
            <a:avLst/>
          </a:prstGeom>
          <a:ln>
            <a:noFill/>
          </a:ln>
          <a:effectLst>
            <a:softEdge rad="112500"/>
          </a:effectLst>
          <a:extLst>
            <a:ext uri="{53640926-AAD7-44D8-BBD7-CCE9431645EC}">
              <a14:shadowObscured xmlns:a14="http://schemas.microsoft.com/office/drawing/2010/main"/>
            </a:ext>
          </a:extLst>
        </p:spPr>
      </p:pic>
      <p:pic>
        <p:nvPicPr>
          <p:cNvPr id="9" name="Picture 8"/>
          <p:cNvPicPr/>
          <p:nvPr/>
        </p:nvPicPr>
        <p:blipFill rotWithShape="1">
          <a:blip r:embed="rId8" cstate="print">
            <a:extLst>
              <a:ext uri="{28A0092B-C50C-407E-A947-70E740481C1C}">
                <a14:useLocalDpi xmlns:a14="http://schemas.microsoft.com/office/drawing/2010/main" val="0"/>
              </a:ext>
            </a:extLst>
          </a:blip>
          <a:srcRect l="3988" t="2840" r="3986" b="3449"/>
          <a:stretch/>
        </p:blipFill>
        <p:spPr bwMode="auto">
          <a:xfrm>
            <a:off x="9515885" y="4049504"/>
            <a:ext cx="1508125" cy="2164080"/>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8746115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Maths is all around us!</a:t>
            </a:r>
            <a:endParaRPr lang="en-GB" dirty="0"/>
          </a:p>
        </p:txBody>
      </p:sp>
      <p:pic>
        <p:nvPicPr>
          <p:cNvPr id="9" name="Picture 2" descr="Homemade fish fingers for kids recipe - Netmum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371" r="17811"/>
          <a:stretch/>
        </p:blipFill>
        <p:spPr bwMode="auto">
          <a:xfrm>
            <a:off x="4709008" y="2885936"/>
            <a:ext cx="3600401" cy="24290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2" descr="How Do London's Buses Get Their Numbers? | Londonis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636" y="1440078"/>
            <a:ext cx="3544738" cy="26575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10" descr="Bespoke Timber Stairs Hereford | Timber Staircase Prices Herefor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24250" y="1416154"/>
            <a:ext cx="3231496" cy="22289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12" descr="Bigjigs Toys Traditional Snakes and Ladders Game - Quality Snake and Ladders  Family Games for Kids and Adults , Up to 4 Players , Board Game Includes  Counters &amp; Dice : Amazon.co.u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50632" y="0"/>
            <a:ext cx="2736304" cy="24856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4" descr="Custom Number – Brume window film"/>
          <p:cNvPicPr>
            <a:picLocks noChangeAspect="1" noChangeArrowheads="1"/>
          </p:cNvPicPr>
          <p:nvPr/>
        </p:nvPicPr>
        <p:blipFill rotWithShape="1">
          <a:blip r:embed="rId7">
            <a:extLst>
              <a:ext uri="{28A0092B-C50C-407E-A947-70E740481C1C}">
                <a14:useLocalDpi xmlns:a14="http://schemas.microsoft.com/office/drawing/2010/main" val="0"/>
              </a:ext>
            </a:extLst>
          </a:blip>
          <a:srcRect r="32363" b="29237"/>
          <a:stretch/>
        </p:blipFill>
        <p:spPr bwMode="auto">
          <a:xfrm>
            <a:off x="8437668" y="2768848"/>
            <a:ext cx="2529586" cy="35286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14" descr="Soft Dice - Pack of 2 – Shopedx"/>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336" t="25136" r="5752" b="28190"/>
          <a:stretch/>
        </p:blipFill>
        <p:spPr bwMode="auto">
          <a:xfrm>
            <a:off x="3956923" y="5141114"/>
            <a:ext cx="3494996" cy="18142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8" descr="How to Sell a Private Number Plate - Car.co.uk"/>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0254"/>
          <a:stretch/>
        </p:blipFill>
        <p:spPr bwMode="auto">
          <a:xfrm>
            <a:off x="591807" y="4259224"/>
            <a:ext cx="3201642" cy="2482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456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Personal Social &amp; Emotional Development (PSED):</a:t>
            </a:r>
            <a:endParaRPr lang="en-GB" u="sng" dirty="0"/>
          </a:p>
        </p:txBody>
      </p:sp>
      <p:sp>
        <p:nvSpPr>
          <p:cNvPr id="3" name="Content Placeholder 2"/>
          <p:cNvSpPr>
            <a:spLocks noGrp="1"/>
          </p:cNvSpPr>
          <p:nvPr>
            <p:ph idx="1"/>
          </p:nvPr>
        </p:nvSpPr>
        <p:spPr/>
        <p:txBody>
          <a:bodyPr/>
          <a:lstStyle/>
          <a:p>
            <a:r>
              <a:rPr lang="en-GB" dirty="0"/>
              <a:t>PSED supports children to make friends, build relationships, understand and talk about feelings, learn about ‘right’ and ‘wrong’ and develop independence. </a:t>
            </a:r>
            <a:endParaRPr lang="en-GB" dirty="0" smtClean="0"/>
          </a:p>
          <a:p>
            <a:pPr marL="0" indent="0">
              <a:buNone/>
            </a:pPr>
            <a:endParaRPr lang="en-GB" dirty="0"/>
          </a:p>
          <a:p>
            <a:r>
              <a:rPr lang="en-GB" sz="2000" b="1" i="1" dirty="0"/>
              <a:t>At home:</a:t>
            </a:r>
          </a:p>
          <a:p>
            <a:pPr>
              <a:buFont typeface="Arial" panose="020B0604020202020204" pitchFamily="34" charset="0"/>
              <a:buChar char="•"/>
            </a:pPr>
            <a:r>
              <a:rPr lang="en-GB" sz="2000" dirty="0"/>
              <a:t>A</a:t>
            </a:r>
            <a:r>
              <a:rPr lang="en-GB" sz="2000" dirty="0" smtClean="0"/>
              <a:t>sk </a:t>
            </a:r>
            <a:r>
              <a:rPr lang="en-GB" sz="2000" dirty="0"/>
              <a:t>children how they are feeling and </a:t>
            </a:r>
            <a:r>
              <a:rPr lang="en-GB" sz="2000" dirty="0" smtClean="0"/>
              <a:t>why.</a:t>
            </a:r>
            <a:endParaRPr lang="en-GB" sz="2000" dirty="0"/>
          </a:p>
          <a:p>
            <a:pPr>
              <a:buFont typeface="Arial" panose="020B0604020202020204" pitchFamily="34" charset="0"/>
              <a:buChar char="•"/>
            </a:pPr>
            <a:r>
              <a:rPr lang="en-GB" sz="2000" dirty="0"/>
              <a:t>H</a:t>
            </a:r>
            <a:r>
              <a:rPr lang="en-GB" sz="2000" dirty="0" smtClean="0"/>
              <a:t>ave </a:t>
            </a:r>
            <a:r>
              <a:rPr lang="en-GB" sz="2000" dirty="0"/>
              <a:t>open </a:t>
            </a:r>
            <a:r>
              <a:rPr lang="en-GB" sz="2000" dirty="0" smtClean="0"/>
              <a:t>discussions.</a:t>
            </a:r>
            <a:endParaRPr lang="en-GB" sz="2000" dirty="0"/>
          </a:p>
          <a:p>
            <a:pPr>
              <a:buFont typeface="Arial" panose="020B0604020202020204" pitchFamily="34" charset="0"/>
              <a:buChar char="•"/>
            </a:pPr>
            <a:r>
              <a:rPr lang="en-GB" sz="2000" dirty="0"/>
              <a:t>E</a:t>
            </a:r>
            <a:r>
              <a:rPr lang="en-GB" sz="2000" dirty="0" smtClean="0"/>
              <a:t>ncourage </a:t>
            </a:r>
            <a:r>
              <a:rPr lang="en-GB" sz="2000" dirty="0"/>
              <a:t>them to ‘have a go</a:t>
            </a:r>
            <a:r>
              <a:rPr lang="en-GB" sz="2000" dirty="0" smtClean="0"/>
              <a:t>’. </a:t>
            </a:r>
            <a:endParaRPr lang="en-GB" sz="2000" dirty="0"/>
          </a:p>
          <a:p>
            <a:endParaRPr lang="en-GB" dirty="0"/>
          </a:p>
        </p:txBody>
      </p:sp>
      <p:pic>
        <p:nvPicPr>
          <p:cNvPr id="4" name="Picture 2" descr="The Colour Monster: Amazon.co.uk: Llenas, Anna: 9781783704231: Book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80354" y="2312846"/>
            <a:ext cx="2680421" cy="24076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24" descr="The Bad-tempered Ladybird: Amazon.co.uk: Carle, Eric: 9780141332031: Book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3352" y="4283086"/>
            <a:ext cx="2413110" cy="24131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22" descr="https://www.scholeselmet.leeds.sch.uk/wp-content/uploads/2017/12/downloa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7177" y="4950657"/>
            <a:ext cx="2533650" cy="18002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18" descr="Make kids' shoes last | Right Start Onlin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5276" t="27026"/>
          <a:stretch/>
        </p:blipFill>
        <p:spPr bwMode="auto">
          <a:xfrm>
            <a:off x="7166931" y="288381"/>
            <a:ext cx="2384463" cy="18722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4231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Communication &amp; Language (CL):</a:t>
            </a:r>
            <a:endParaRPr lang="en-GB" u="sng" dirty="0"/>
          </a:p>
        </p:txBody>
      </p:sp>
      <p:sp>
        <p:nvSpPr>
          <p:cNvPr id="3" name="Content Placeholder 2"/>
          <p:cNvSpPr>
            <a:spLocks noGrp="1"/>
          </p:cNvSpPr>
          <p:nvPr>
            <p:ph idx="1"/>
          </p:nvPr>
        </p:nvSpPr>
        <p:spPr>
          <a:xfrm>
            <a:off x="677334" y="1608083"/>
            <a:ext cx="9586018" cy="4745420"/>
          </a:xfrm>
        </p:spPr>
        <p:txBody>
          <a:bodyPr>
            <a:normAutofit fontScale="92500" lnSpcReduction="10000"/>
          </a:bodyPr>
          <a:lstStyle/>
          <a:p>
            <a:pPr>
              <a:buFont typeface="Wingdings" panose="05000000000000000000" pitchFamily="2" charset="2"/>
              <a:buChar char="Ø"/>
            </a:pPr>
            <a:r>
              <a:rPr lang="en-GB" sz="2200" dirty="0" smtClean="0"/>
              <a:t>Communication &amp; Language is developed through:</a:t>
            </a:r>
          </a:p>
          <a:p>
            <a:pPr>
              <a:buFont typeface="Wingdings" panose="05000000000000000000" pitchFamily="2" charset="2"/>
              <a:buChar char="Ø"/>
            </a:pPr>
            <a:r>
              <a:rPr lang="en-GB" sz="2200" dirty="0"/>
              <a:t>l</a:t>
            </a:r>
            <a:r>
              <a:rPr lang="en-GB" sz="2200" dirty="0" smtClean="0"/>
              <a:t>anguage </a:t>
            </a:r>
            <a:r>
              <a:rPr lang="en-GB" sz="2200" dirty="0"/>
              <a:t>rich </a:t>
            </a:r>
            <a:r>
              <a:rPr lang="en-GB" sz="2200" dirty="0" smtClean="0"/>
              <a:t>classrooms</a:t>
            </a:r>
            <a:endParaRPr lang="en-GB" sz="2200" dirty="0"/>
          </a:p>
          <a:p>
            <a:pPr>
              <a:buFont typeface="Wingdings" panose="05000000000000000000" pitchFamily="2" charset="2"/>
              <a:buChar char="Ø"/>
            </a:pPr>
            <a:r>
              <a:rPr lang="en-GB" sz="2200" dirty="0"/>
              <a:t>w</a:t>
            </a:r>
            <a:r>
              <a:rPr lang="en-GB" sz="2200" dirty="0" smtClean="0"/>
              <a:t>hole </a:t>
            </a:r>
            <a:r>
              <a:rPr lang="en-GB" sz="2200" dirty="0"/>
              <a:t>class </a:t>
            </a:r>
            <a:r>
              <a:rPr lang="en-GB" sz="2200" dirty="0" smtClean="0"/>
              <a:t>discussions</a:t>
            </a:r>
            <a:endParaRPr lang="en-GB" sz="2200" dirty="0"/>
          </a:p>
          <a:p>
            <a:pPr>
              <a:buFont typeface="Wingdings" panose="05000000000000000000" pitchFamily="2" charset="2"/>
              <a:buChar char="Ø"/>
            </a:pPr>
            <a:r>
              <a:rPr lang="en-GB" sz="2200" dirty="0"/>
              <a:t>s</a:t>
            </a:r>
            <a:r>
              <a:rPr lang="en-GB" sz="2200" dirty="0" smtClean="0"/>
              <a:t>haring stories</a:t>
            </a:r>
            <a:endParaRPr lang="en-GB" sz="2200" dirty="0"/>
          </a:p>
          <a:p>
            <a:pPr>
              <a:buFont typeface="Wingdings" panose="05000000000000000000" pitchFamily="2" charset="2"/>
              <a:buChar char="Ø"/>
            </a:pPr>
            <a:r>
              <a:rPr lang="en-GB" sz="2200" dirty="0" smtClean="0"/>
              <a:t>questioning</a:t>
            </a:r>
            <a:endParaRPr lang="en-GB" sz="2200" dirty="0"/>
          </a:p>
          <a:p>
            <a:pPr>
              <a:buFont typeface="Wingdings" panose="05000000000000000000" pitchFamily="2" charset="2"/>
              <a:buChar char="Ø"/>
            </a:pPr>
            <a:r>
              <a:rPr lang="en-GB" sz="2200" dirty="0"/>
              <a:t>i</a:t>
            </a:r>
            <a:r>
              <a:rPr lang="en-GB" sz="2200" dirty="0" smtClean="0"/>
              <a:t>ntroducing </a:t>
            </a:r>
            <a:r>
              <a:rPr lang="en-GB" sz="2200" dirty="0"/>
              <a:t>new </a:t>
            </a:r>
            <a:r>
              <a:rPr lang="en-GB" sz="2200" dirty="0" smtClean="0"/>
              <a:t>vocabulary </a:t>
            </a:r>
            <a:endParaRPr lang="en-GB" sz="2200" dirty="0"/>
          </a:p>
          <a:p>
            <a:pPr marL="0" indent="0">
              <a:buNone/>
            </a:pPr>
            <a:endParaRPr lang="en-GB" b="1" i="1" dirty="0" smtClean="0"/>
          </a:p>
          <a:p>
            <a:r>
              <a:rPr lang="en-GB" sz="2200" b="1" i="1" dirty="0" smtClean="0"/>
              <a:t>At </a:t>
            </a:r>
            <a:r>
              <a:rPr lang="en-GB" sz="2200" b="1" i="1" dirty="0"/>
              <a:t>home:</a:t>
            </a:r>
          </a:p>
          <a:p>
            <a:pPr>
              <a:buFont typeface="Arial" panose="020B0604020202020204" pitchFamily="34" charset="0"/>
              <a:buChar char="•"/>
            </a:pPr>
            <a:r>
              <a:rPr lang="en-GB" sz="2200" dirty="0" smtClean="0"/>
              <a:t>Talk with your child.</a:t>
            </a:r>
            <a:endParaRPr lang="en-GB" sz="2200" dirty="0"/>
          </a:p>
          <a:p>
            <a:pPr>
              <a:buFont typeface="Arial" panose="020B0604020202020204" pitchFamily="34" charset="0"/>
              <a:buChar char="•"/>
            </a:pPr>
            <a:r>
              <a:rPr lang="en-GB" sz="2200" dirty="0"/>
              <a:t>A</a:t>
            </a:r>
            <a:r>
              <a:rPr lang="en-GB" sz="2200" dirty="0" smtClean="0"/>
              <a:t>sk </a:t>
            </a:r>
            <a:r>
              <a:rPr lang="en-GB" sz="2200" dirty="0"/>
              <a:t>questions (why)/challenge their </a:t>
            </a:r>
            <a:r>
              <a:rPr lang="en-GB" sz="2200" dirty="0" smtClean="0"/>
              <a:t>thinking. </a:t>
            </a:r>
            <a:endParaRPr lang="en-GB" sz="2200" dirty="0"/>
          </a:p>
          <a:p>
            <a:pPr>
              <a:buFont typeface="Arial" panose="020B0604020202020204" pitchFamily="34" charset="0"/>
              <a:buChar char="•"/>
            </a:pPr>
            <a:r>
              <a:rPr lang="en-GB" sz="2200" dirty="0"/>
              <a:t>O</a:t>
            </a:r>
            <a:r>
              <a:rPr lang="en-GB" sz="2200" dirty="0" smtClean="0"/>
              <a:t>pen </a:t>
            </a:r>
            <a:r>
              <a:rPr lang="en-GB" sz="2200" dirty="0"/>
              <a:t>ended questions </a:t>
            </a:r>
            <a:r>
              <a:rPr lang="en-GB" sz="2200" dirty="0" err="1"/>
              <a:t>eg</a:t>
            </a:r>
            <a:r>
              <a:rPr lang="en-GB" sz="2200" dirty="0"/>
              <a:t> ‘Tell me more about…’</a:t>
            </a:r>
          </a:p>
          <a:p>
            <a:pPr>
              <a:buFont typeface="Arial" panose="020B0604020202020204" pitchFamily="34" charset="0"/>
              <a:buChar char="•"/>
            </a:pPr>
            <a:r>
              <a:rPr lang="en-GB" sz="2200" dirty="0"/>
              <a:t>A</a:t>
            </a:r>
            <a:r>
              <a:rPr lang="en-GB" sz="2200" dirty="0" smtClean="0"/>
              <a:t>llow </a:t>
            </a:r>
            <a:r>
              <a:rPr lang="en-GB" sz="2200" dirty="0"/>
              <a:t>children time to </a:t>
            </a:r>
            <a:r>
              <a:rPr lang="en-GB" sz="2200" dirty="0" smtClean="0"/>
              <a:t>answer. </a:t>
            </a:r>
            <a:endParaRPr lang="en-GB" sz="2200" dirty="0"/>
          </a:p>
          <a:p>
            <a:endParaRPr lang="en-GB" dirty="0"/>
          </a:p>
        </p:txBody>
      </p:sp>
      <p:pic>
        <p:nvPicPr>
          <p:cNvPr id="4" name="Picture 2" descr="C:\Users\Teacher\Pictures\IMG_112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9022597" y="864794"/>
            <a:ext cx="3275493" cy="24465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971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Physical Development (PD) – Fine &amp; Gross Motor Skills:</a:t>
            </a:r>
            <a:endParaRPr lang="en-GB" u="sng" dirty="0"/>
          </a:p>
        </p:txBody>
      </p:sp>
      <p:sp>
        <p:nvSpPr>
          <p:cNvPr id="3" name="Content Placeholder 2"/>
          <p:cNvSpPr>
            <a:spLocks noGrp="1"/>
          </p:cNvSpPr>
          <p:nvPr>
            <p:ph idx="1"/>
          </p:nvPr>
        </p:nvSpPr>
        <p:spPr>
          <a:xfrm>
            <a:off x="677334" y="2176355"/>
            <a:ext cx="8596668" cy="4172194"/>
          </a:xfrm>
        </p:spPr>
        <p:txBody>
          <a:bodyPr>
            <a:normAutofit fontScale="92500"/>
          </a:bodyPr>
          <a:lstStyle/>
          <a:p>
            <a:r>
              <a:rPr lang="en-GB" sz="2200" i="1" dirty="0" smtClean="0"/>
              <a:t>Gross </a:t>
            </a:r>
            <a:r>
              <a:rPr lang="en-GB" sz="2200" i="1" dirty="0"/>
              <a:t>Motor: </a:t>
            </a:r>
            <a:r>
              <a:rPr lang="en-GB" altLang="en-US" sz="2200" dirty="0"/>
              <a:t>climbing, building with loose parts, digging, balancing, rolling  and running.</a:t>
            </a:r>
            <a:endParaRPr lang="en-GB" sz="2200" i="1" dirty="0"/>
          </a:p>
          <a:p>
            <a:r>
              <a:rPr lang="en-GB" sz="2200" i="1" dirty="0"/>
              <a:t>Fine motor: </a:t>
            </a:r>
            <a:r>
              <a:rPr lang="en-GB" altLang="en-US" sz="2200" dirty="0"/>
              <a:t>tweezers, threading, playdough, Lego, </a:t>
            </a:r>
          </a:p>
          <a:p>
            <a:r>
              <a:rPr lang="en-GB" altLang="en-US" sz="2200" dirty="0" smtClean="0"/>
              <a:t>Cutting using scissors.</a:t>
            </a:r>
            <a:endParaRPr lang="en-GB" sz="2200" dirty="0"/>
          </a:p>
          <a:p>
            <a:pPr marL="0" indent="0">
              <a:buNone/>
            </a:pPr>
            <a:r>
              <a:rPr lang="en-GB" sz="2200" dirty="0"/>
              <a:t>These are all easy to do </a:t>
            </a:r>
            <a:r>
              <a:rPr lang="en-GB" sz="2200" dirty="0" smtClean="0"/>
              <a:t>indoors…and in the </a:t>
            </a:r>
            <a:r>
              <a:rPr lang="en-GB" sz="2200" dirty="0"/>
              <a:t>great outdoors</a:t>
            </a:r>
            <a:r>
              <a:rPr lang="en-GB" sz="2200" dirty="0" smtClean="0"/>
              <a:t>!</a:t>
            </a:r>
          </a:p>
          <a:p>
            <a:pPr marL="0" indent="0">
              <a:buNone/>
            </a:pPr>
            <a:endParaRPr lang="en-GB" sz="2200" dirty="0"/>
          </a:p>
          <a:p>
            <a:r>
              <a:rPr lang="en-GB" sz="2200" dirty="0" smtClean="0"/>
              <a:t>At home, encourage your children to practise their writing by helping with a shopping list, or writing their name on their work.</a:t>
            </a:r>
          </a:p>
          <a:p>
            <a:r>
              <a:rPr lang="en-GB" sz="2200" dirty="0" smtClean="0"/>
              <a:t>Help your child with dressing, putting on and removing jumpers and shoes.</a:t>
            </a:r>
            <a:endParaRPr lang="en-GB" sz="2200" dirty="0"/>
          </a:p>
          <a:p>
            <a:endParaRPr lang="en-GB"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9794" t="6281" r="7859"/>
          <a:stretch/>
        </p:blipFill>
        <p:spPr>
          <a:xfrm rot="5400000">
            <a:off x="8118891" y="2616146"/>
            <a:ext cx="2113652" cy="2045074"/>
          </a:xfrm>
          <a:prstGeom prst="rect">
            <a:avLst/>
          </a:prstGeom>
          <a:ln>
            <a:noFill/>
          </a:ln>
          <a:effectLst>
            <a:softEdge rad="112500"/>
          </a:effectLst>
        </p:spPr>
      </p:pic>
      <p:pic>
        <p:nvPicPr>
          <p:cNvPr id="2050" name="Picture 2" descr="The Three-finger Tripod Pencil Grip | Primarily Learning"/>
          <p:cNvPicPr>
            <a:picLocks noChangeAspect="1" noChangeArrowheads="1"/>
          </p:cNvPicPr>
          <p:nvPr/>
        </p:nvPicPr>
        <p:blipFill rotWithShape="1">
          <a:blip r:embed="rId4">
            <a:extLst>
              <a:ext uri="{28A0092B-C50C-407E-A947-70E740481C1C}">
                <a14:useLocalDpi xmlns:a14="http://schemas.microsoft.com/office/drawing/2010/main" val="0"/>
              </a:ext>
            </a:extLst>
          </a:blip>
          <a:srcRect l="50000" b="13124"/>
          <a:stretch/>
        </p:blipFill>
        <p:spPr bwMode="auto">
          <a:xfrm>
            <a:off x="9418320" y="143820"/>
            <a:ext cx="2650801" cy="24380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6596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Understanding the world (UW):</a:t>
            </a:r>
            <a:endParaRPr lang="en-GB" u="sng" dirty="0"/>
          </a:p>
        </p:txBody>
      </p:sp>
      <p:sp>
        <p:nvSpPr>
          <p:cNvPr id="3" name="Content Placeholder 2"/>
          <p:cNvSpPr>
            <a:spLocks noGrp="1"/>
          </p:cNvSpPr>
          <p:nvPr>
            <p:ph idx="1"/>
          </p:nvPr>
        </p:nvSpPr>
        <p:spPr>
          <a:xfrm>
            <a:off x="677334" y="1630967"/>
            <a:ext cx="8596668" cy="3880773"/>
          </a:xfrm>
        </p:spPr>
        <p:txBody>
          <a:bodyPr>
            <a:noAutofit/>
          </a:bodyPr>
          <a:lstStyle/>
          <a:p>
            <a:r>
              <a:rPr lang="en-GB" sz="2400" dirty="0" smtClean="0"/>
              <a:t>Exploration</a:t>
            </a:r>
          </a:p>
          <a:p>
            <a:r>
              <a:rPr lang="en-GB" sz="2400" dirty="0" smtClean="0"/>
              <a:t>Investigation</a:t>
            </a:r>
          </a:p>
          <a:p>
            <a:r>
              <a:rPr lang="en-GB" sz="2400" dirty="0" smtClean="0"/>
              <a:t>Curiosity </a:t>
            </a:r>
          </a:p>
          <a:p>
            <a:endParaRPr lang="en-GB" sz="2400" dirty="0"/>
          </a:p>
          <a:p>
            <a:r>
              <a:rPr lang="en-GB" sz="2400" b="1" i="1" dirty="0"/>
              <a:t>At home:</a:t>
            </a:r>
          </a:p>
          <a:p>
            <a:r>
              <a:rPr lang="en-GB" sz="2400" dirty="0" smtClean="0"/>
              <a:t>Celebrating and discussing celebrations e.g. Diwali, Christmas, Lunar new year, Holi etc.</a:t>
            </a:r>
          </a:p>
          <a:p>
            <a:r>
              <a:rPr lang="en-GB" sz="2400" dirty="0" smtClean="0"/>
              <a:t>Discussing your roles (what you do as a job).</a:t>
            </a:r>
          </a:p>
          <a:p>
            <a:r>
              <a:rPr lang="en-GB" sz="2400" dirty="0" smtClean="0"/>
              <a:t>Talking about time (days of the week, months of the </a:t>
            </a:r>
          </a:p>
          <a:p>
            <a:pPr marL="0" indent="0">
              <a:buNone/>
            </a:pPr>
            <a:r>
              <a:rPr lang="en-GB" sz="2400" dirty="0" smtClean="0"/>
              <a:t>year). </a:t>
            </a:r>
            <a:endParaRPr lang="en-GB" sz="2400" dirty="0"/>
          </a:p>
        </p:txBody>
      </p:sp>
      <p:pic>
        <p:nvPicPr>
          <p:cNvPr id="307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3187" t="9690" r="13684" b="18370"/>
          <a:stretch/>
        </p:blipFill>
        <p:spPr bwMode="auto">
          <a:xfrm>
            <a:off x="4754838" y="1435100"/>
            <a:ext cx="3512862" cy="259180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62993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Expressive Arts &amp; Design (EAD):</a:t>
            </a:r>
            <a:endParaRPr lang="en-GB" u="sng" dirty="0"/>
          </a:p>
        </p:txBody>
      </p:sp>
      <p:sp>
        <p:nvSpPr>
          <p:cNvPr id="3" name="Content Placeholder 2"/>
          <p:cNvSpPr>
            <a:spLocks noGrp="1"/>
          </p:cNvSpPr>
          <p:nvPr>
            <p:ph idx="1"/>
          </p:nvPr>
        </p:nvSpPr>
        <p:spPr>
          <a:xfrm>
            <a:off x="677334" y="1867417"/>
            <a:ext cx="8596668" cy="4501383"/>
          </a:xfrm>
        </p:spPr>
        <p:txBody>
          <a:bodyPr>
            <a:normAutofit fontScale="55000" lnSpcReduction="20000"/>
          </a:bodyPr>
          <a:lstStyle/>
          <a:p>
            <a:r>
              <a:rPr lang="en-GB" sz="4000" dirty="0" smtClean="0"/>
              <a:t>Expressive arts and design can be seen </a:t>
            </a:r>
          </a:p>
          <a:p>
            <a:pPr marL="0" indent="0">
              <a:buNone/>
            </a:pPr>
            <a:r>
              <a:rPr lang="en-GB" sz="4000" dirty="0" smtClean="0"/>
              <a:t>through:</a:t>
            </a:r>
          </a:p>
          <a:p>
            <a:r>
              <a:rPr lang="en-GB" sz="4000" dirty="0" smtClean="0"/>
              <a:t>Pretend play.</a:t>
            </a:r>
          </a:p>
          <a:p>
            <a:r>
              <a:rPr lang="en-GB" sz="4000" dirty="0" smtClean="0"/>
              <a:t>Music – listening and exploring instruments.</a:t>
            </a:r>
          </a:p>
          <a:p>
            <a:r>
              <a:rPr lang="en-GB" sz="4000" dirty="0" smtClean="0"/>
              <a:t>Art – different materials, tools and </a:t>
            </a:r>
          </a:p>
          <a:p>
            <a:pPr marL="0" indent="0">
              <a:buNone/>
            </a:pPr>
            <a:r>
              <a:rPr lang="en-GB" sz="4000" dirty="0"/>
              <a:t>t</a:t>
            </a:r>
            <a:r>
              <a:rPr lang="en-GB" sz="4000" dirty="0" smtClean="0"/>
              <a:t>echniques.</a:t>
            </a:r>
          </a:p>
          <a:p>
            <a:endParaRPr lang="en-GB" sz="4000" dirty="0" smtClean="0"/>
          </a:p>
          <a:p>
            <a:r>
              <a:rPr lang="en-GB" sz="4000" b="1" i="1" dirty="0" smtClean="0"/>
              <a:t>At home:</a:t>
            </a:r>
          </a:p>
          <a:p>
            <a:r>
              <a:rPr lang="en-GB" sz="4000" dirty="0" smtClean="0"/>
              <a:t>Providing opportunities for art and design.</a:t>
            </a:r>
          </a:p>
          <a:p>
            <a:r>
              <a:rPr lang="en-GB" sz="4000" dirty="0" smtClean="0"/>
              <a:t>Encourage the mess! (just make sure they tidy up </a:t>
            </a:r>
          </a:p>
          <a:p>
            <a:pPr marL="0" indent="0">
              <a:buNone/>
            </a:pPr>
            <a:r>
              <a:rPr lang="en-GB" sz="4000" dirty="0" smtClean="0"/>
              <a:t>afterwards).</a:t>
            </a:r>
          </a:p>
          <a:p>
            <a:endParaRPr lang="en-GB" sz="4000" dirty="0" smtClean="0"/>
          </a:p>
          <a:p>
            <a:endParaRPr lang="en-GB" dirty="0"/>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9502"/>
          <a:stretch/>
        </p:blipFill>
        <p:spPr bwMode="auto">
          <a:xfrm rot="5400000">
            <a:off x="6267733" y="1786802"/>
            <a:ext cx="3548876" cy="294111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65322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u="sng" dirty="0" smtClean="0"/>
              <a:t>Assessment in Reception</a:t>
            </a:r>
            <a:r>
              <a:rPr lang="en-GB" dirty="0" smtClean="0"/>
              <a:t/>
            </a:r>
            <a:br>
              <a:rPr lang="en-GB" dirty="0" smtClean="0"/>
            </a:br>
            <a:r>
              <a:rPr lang="en-GB" sz="2200" dirty="0" smtClean="0"/>
              <a:t>- a statutory requirement is to be completed and submitted at the end of the Reception year, this is known as achieving GLD</a:t>
            </a:r>
            <a:endParaRPr lang="en-GB" dirty="0"/>
          </a:p>
        </p:txBody>
      </p:sp>
      <p:sp>
        <p:nvSpPr>
          <p:cNvPr id="3" name="Content Placeholder 2"/>
          <p:cNvSpPr>
            <a:spLocks noGrp="1"/>
          </p:cNvSpPr>
          <p:nvPr>
            <p:ph idx="1"/>
          </p:nvPr>
        </p:nvSpPr>
        <p:spPr>
          <a:xfrm>
            <a:off x="677333" y="2160589"/>
            <a:ext cx="9942770" cy="4492002"/>
          </a:xfrm>
        </p:spPr>
        <p:txBody>
          <a:bodyPr>
            <a:normAutofit/>
          </a:bodyPr>
          <a:lstStyle/>
          <a:p>
            <a:r>
              <a:rPr lang="en-GB" dirty="0" smtClean="0"/>
              <a:t>Children are assessed within the first 6 weeks of starting school, this is called the RECEPTION BASELINE and is conducted via the DFE portal.</a:t>
            </a:r>
          </a:p>
          <a:p>
            <a:r>
              <a:rPr lang="en-GB" dirty="0" smtClean="0"/>
              <a:t>The Baseline data is then used to direct and target interventions, focus groups and 1:1 learning within the Reception classrooms.</a:t>
            </a:r>
          </a:p>
          <a:p>
            <a:r>
              <a:rPr lang="en-GB" dirty="0" smtClean="0"/>
              <a:t>Assessment of the children's understanding, progression and knowledge is ongoing and continuous in order for all children to have the input they need to make progress and succeed.</a:t>
            </a:r>
          </a:p>
          <a:p>
            <a:r>
              <a:rPr lang="en-GB" dirty="0"/>
              <a:t>Children </a:t>
            </a:r>
            <a:r>
              <a:rPr lang="en-GB" dirty="0" smtClean="0"/>
              <a:t>are assessed against </a:t>
            </a:r>
            <a:r>
              <a:rPr lang="en-GB" dirty="0"/>
              <a:t>the 7 main areas of development across 17 </a:t>
            </a:r>
            <a:r>
              <a:rPr lang="en-GB" dirty="0" smtClean="0"/>
              <a:t>separate sub areas within them.</a:t>
            </a:r>
          </a:p>
          <a:p>
            <a:r>
              <a:rPr lang="en-GB" dirty="0" smtClean="0"/>
              <a:t>Little </a:t>
            </a:r>
            <a:r>
              <a:rPr lang="en-GB" dirty="0" err="1" smtClean="0"/>
              <a:t>Wandle</a:t>
            </a:r>
            <a:r>
              <a:rPr lang="en-GB" dirty="0" smtClean="0"/>
              <a:t> phonics and maths assessments are also carried out with the children each term to monitor progression and identify gaps in knowledge.</a:t>
            </a:r>
          </a:p>
          <a:p>
            <a:r>
              <a:rPr lang="en-GB" dirty="0" smtClean="0"/>
              <a:t>All children progress at different paces and we hope to ensure all children make the progress needed in order to be ready for the next phase of their journey.</a:t>
            </a:r>
            <a:endParaRPr lang="en-GB" dirty="0"/>
          </a:p>
          <a:p>
            <a:endParaRPr lang="en-GB" dirty="0" smtClean="0"/>
          </a:p>
        </p:txBody>
      </p:sp>
      <p:pic>
        <p:nvPicPr>
          <p:cNvPr id="4" name="Picture 3"/>
          <p:cNvPicPr>
            <a:picLocks noChangeAspect="1"/>
          </p:cNvPicPr>
          <p:nvPr/>
        </p:nvPicPr>
        <p:blipFill rotWithShape="1">
          <a:blip r:embed="rId3"/>
          <a:srcRect b="10386"/>
          <a:stretch/>
        </p:blipFill>
        <p:spPr>
          <a:xfrm>
            <a:off x="10440849" y="5116167"/>
            <a:ext cx="1514475" cy="1536424"/>
          </a:xfrm>
          <a:prstGeom prst="rect">
            <a:avLst/>
          </a:prstGeom>
        </p:spPr>
      </p:pic>
    </p:spTree>
    <p:extLst>
      <p:ext uri="{BB962C8B-B14F-4D97-AF65-F5344CB8AC3E}">
        <p14:creationId xmlns:p14="http://schemas.microsoft.com/office/powerpoint/2010/main" val="2487952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u="sng" dirty="0" smtClean="0"/>
              <a:t>GLD Good Level of Development</a:t>
            </a:r>
            <a:r>
              <a:rPr lang="en-GB" dirty="0" smtClean="0"/>
              <a:t/>
            </a:r>
            <a:br>
              <a:rPr lang="en-GB" dirty="0" smtClean="0"/>
            </a:br>
            <a:r>
              <a:rPr lang="en-GB" sz="2200" dirty="0" smtClean="0"/>
              <a:t>- a statutory requirement to be completed and submitted at the end of the Reception year</a:t>
            </a:r>
            <a:endParaRPr lang="en-GB" dirty="0"/>
          </a:p>
        </p:txBody>
      </p:sp>
      <p:sp>
        <p:nvSpPr>
          <p:cNvPr id="3" name="Content Placeholder 2"/>
          <p:cNvSpPr>
            <a:spLocks noGrp="1"/>
          </p:cNvSpPr>
          <p:nvPr>
            <p:ph idx="1"/>
          </p:nvPr>
        </p:nvSpPr>
        <p:spPr>
          <a:xfrm>
            <a:off x="677333" y="2160589"/>
            <a:ext cx="9942770" cy="4492002"/>
          </a:xfrm>
        </p:spPr>
        <p:txBody>
          <a:bodyPr>
            <a:normAutofit/>
          </a:bodyPr>
          <a:lstStyle/>
          <a:p>
            <a:r>
              <a:rPr lang="en-GB" dirty="0" smtClean="0"/>
              <a:t>Children will be assessed against the 7 main areas of development across 17 statements to ascertain if a child is in line with Age Related Attainment Expectations.</a:t>
            </a:r>
          </a:p>
          <a:p>
            <a:r>
              <a:rPr lang="en-GB" dirty="0" smtClean="0"/>
              <a:t>Children will be assessed as either ON TRACK or NOT ON TRACK, this judgement will then be used to support your child as they transition into year 1.</a:t>
            </a:r>
          </a:p>
          <a:p>
            <a:r>
              <a:rPr lang="en-GB" dirty="0" smtClean="0"/>
              <a:t>This data is submitted to the Local Authority and parents and carers will receive this information as part of the End of Year Report. Schools can be moderated to ensure that assessments and judgements are accurate.</a:t>
            </a:r>
          </a:p>
          <a:p>
            <a:r>
              <a:rPr lang="en-GB" dirty="0" smtClean="0"/>
              <a:t>These judgements help us direct resources in order to better support the children as they move through their educational journey</a:t>
            </a:r>
            <a:r>
              <a:rPr lang="en-GB" dirty="0" smtClean="0">
                <a:solidFill>
                  <a:schemeClr val="tx1"/>
                </a:solidFill>
              </a:rPr>
              <a:t>. </a:t>
            </a:r>
            <a:r>
              <a:rPr lang="en-GB" dirty="0" smtClean="0"/>
              <a:t>A child ‘not on track’ may need a little more support or develop a stronger confidence in a particular area in order to access the curriculum ahead. Throughout the year, we will keep parents and carers updated as to any observations throughout the year.</a:t>
            </a:r>
          </a:p>
          <a:p>
            <a:r>
              <a:rPr lang="en-GB" dirty="0" smtClean="0"/>
              <a:t>At Parents Consultations, we will share an update of how the children are achieving against the GLD.</a:t>
            </a:r>
          </a:p>
        </p:txBody>
      </p:sp>
      <p:pic>
        <p:nvPicPr>
          <p:cNvPr id="4" name="Picture 3"/>
          <p:cNvPicPr>
            <a:picLocks noChangeAspect="1"/>
          </p:cNvPicPr>
          <p:nvPr/>
        </p:nvPicPr>
        <p:blipFill rotWithShape="1">
          <a:blip r:embed="rId3"/>
          <a:srcRect b="10386"/>
          <a:stretch/>
        </p:blipFill>
        <p:spPr>
          <a:xfrm>
            <a:off x="10620103" y="5116167"/>
            <a:ext cx="1335221" cy="1536424"/>
          </a:xfrm>
          <a:prstGeom prst="rect">
            <a:avLst/>
          </a:prstGeom>
        </p:spPr>
      </p:pic>
    </p:spTree>
    <p:extLst>
      <p:ext uri="{BB962C8B-B14F-4D97-AF65-F5344CB8AC3E}">
        <p14:creationId xmlns:p14="http://schemas.microsoft.com/office/powerpoint/2010/main" val="3609274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Occupations week</a:t>
            </a:r>
            <a:endParaRPr lang="en-GB" dirty="0"/>
          </a:p>
        </p:txBody>
      </p:sp>
      <p:sp>
        <p:nvSpPr>
          <p:cNvPr id="3" name="Content Placeholder 2"/>
          <p:cNvSpPr>
            <a:spLocks noGrp="1"/>
          </p:cNvSpPr>
          <p:nvPr>
            <p:ph idx="1"/>
          </p:nvPr>
        </p:nvSpPr>
        <p:spPr>
          <a:xfrm>
            <a:off x="677334" y="1690327"/>
            <a:ext cx="9616197" cy="3880773"/>
          </a:xfrm>
        </p:spPr>
        <p:txBody>
          <a:bodyPr/>
          <a:lstStyle/>
          <a:p>
            <a:r>
              <a:rPr lang="en-GB" sz="2800" dirty="0" smtClean="0"/>
              <a:t>A little reminder that should you have an occupation you are willing to share with the children, please let one of the Reception teachers know.</a:t>
            </a:r>
          </a:p>
          <a:p>
            <a:endParaRPr lang="en-GB" dirty="0" smtClean="0"/>
          </a:p>
          <a:p>
            <a:pPr marL="0" indent="0">
              <a:buNone/>
            </a:pPr>
            <a:endParaRPr lang="en-GB" dirty="0"/>
          </a:p>
          <a:p>
            <a:pPr marL="0" indent="0">
              <a:buNone/>
            </a:pPr>
            <a:r>
              <a:rPr lang="en-GB" sz="4000" dirty="0" smtClean="0">
                <a:solidFill>
                  <a:schemeClr val="accent3">
                    <a:lumMod val="50000"/>
                  </a:schemeClr>
                </a:solidFill>
              </a:rPr>
              <a:t>Class Reps</a:t>
            </a:r>
            <a:endParaRPr lang="en-GB" sz="4000" dirty="0">
              <a:solidFill>
                <a:schemeClr val="accent3">
                  <a:lumMod val="50000"/>
                </a:schemeClr>
              </a:solidFill>
            </a:endParaRPr>
          </a:p>
        </p:txBody>
      </p:sp>
    </p:spTree>
    <p:extLst>
      <p:ext uri="{BB962C8B-B14F-4D97-AF65-F5344CB8AC3E}">
        <p14:creationId xmlns:p14="http://schemas.microsoft.com/office/powerpoint/2010/main" val="2618633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8" name="Group 9">
            <a:extLst>
              <a:ext uri="{FF2B5EF4-FFF2-40B4-BE49-F238E27FC236}">
                <a16:creationId xmlns:a16="http://schemas.microsoft.com/office/drawing/2014/main" id="{5EA39187-0197-4C1D-BE4A-06B353C7B21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9E0FD730-D6BC-440A-89CF-7AA0C22C2F28}"/>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1382DE6-64CB-4577-89E8-47941290A9D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ABD17EF-A676-4770-A8C8-E83BA02300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380D4582-A9DE-4A6E-8537-EFC4F860C3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D66B8CF3-0959-4E8D-8F3A-AF62F21D99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97D4D559-2783-4E84-BB73-7F51D02357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8834FE36-E841-40B5-9465-1CFC99ED556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1A4197A1-AE79-4DC1-9E3A-845B40BA80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26F6688-CBD0-42EE-9B90-25100FE893C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EF23F9BB-FC2E-48BA-8E63-A4436C28DA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35A74C5D-D617-0741-BF79-93C179F3619F}"/>
              </a:ext>
            </a:extLst>
          </p:cNvPr>
          <p:cNvSpPr>
            <a:spLocks noGrp="1"/>
          </p:cNvSpPr>
          <p:nvPr>
            <p:ph type="title"/>
          </p:nvPr>
        </p:nvSpPr>
        <p:spPr>
          <a:xfrm>
            <a:off x="677334" y="1440197"/>
            <a:ext cx="4054717" cy="1646302"/>
          </a:xfrm>
        </p:spPr>
        <p:txBody>
          <a:bodyPr vert="horz" lIns="91440" tIns="45720" rIns="91440" bIns="45720" rtlCol="0" anchor="b">
            <a:normAutofit/>
          </a:bodyPr>
          <a:lstStyle/>
          <a:p>
            <a:pPr algn="ctr"/>
            <a:r>
              <a:rPr lang="en-US" sz="5400" dirty="0"/>
              <a:t>THANK YOU</a:t>
            </a:r>
          </a:p>
        </p:txBody>
      </p:sp>
      <p:sp>
        <p:nvSpPr>
          <p:cNvPr id="69" name="Freeform 33">
            <a:extLst>
              <a:ext uri="{FF2B5EF4-FFF2-40B4-BE49-F238E27FC236}">
                <a16:creationId xmlns:a16="http://schemas.microsoft.com/office/drawing/2014/main" id="{5FFF5FE3-4BE3-4883-B621-BCC7F79A8F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66095" y="9620"/>
            <a:ext cx="1757770" cy="6871044"/>
          </a:xfrm>
          <a:custGeom>
            <a:avLst/>
            <a:gdLst>
              <a:gd name="connsiteX0" fmla="*/ 0 w 1839432"/>
              <a:gd name="connsiteY0" fmla="*/ 0 h 6889898"/>
              <a:gd name="connsiteX1" fmla="*/ 1839432 w 1839432"/>
              <a:gd name="connsiteY1" fmla="*/ 5741582 h 6889898"/>
              <a:gd name="connsiteX2" fmla="*/ 138223 w 1839432"/>
              <a:gd name="connsiteY2" fmla="*/ 6889898 h 6889898"/>
              <a:gd name="connsiteX3" fmla="*/ 138223 w 1839432"/>
              <a:gd name="connsiteY3" fmla="*/ 6889898 h 6889898"/>
              <a:gd name="connsiteX0" fmla="*/ 229422 w 1701209"/>
              <a:gd name="connsiteY0" fmla="*/ 0 h 6871044"/>
              <a:gd name="connsiteX1" fmla="*/ 1701209 w 1701209"/>
              <a:gd name="connsiteY1" fmla="*/ 5722728 h 6871044"/>
              <a:gd name="connsiteX2" fmla="*/ 0 w 1701209"/>
              <a:gd name="connsiteY2" fmla="*/ 6871044 h 6871044"/>
              <a:gd name="connsiteX3" fmla="*/ 0 w 1701209"/>
              <a:gd name="connsiteY3" fmla="*/ 6871044 h 6871044"/>
              <a:gd name="connsiteX0" fmla="*/ 229422 w 1644648"/>
              <a:gd name="connsiteY0" fmla="*/ 0 h 6871044"/>
              <a:gd name="connsiteX1" fmla="*/ 1644648 w 1644648"/>
              <a:gd name="connsiteY1" fmla="*/ 4478390 h 6871044"/>
              <a:gd name="connsiteX2" fmla="*/ 0 w 1644648"/>
              <a:gd name="connsiteY2" fmla="*/ 6871044 h 6871044"/>
              <a:gd name="connsiteX3" fmla="*/ 0 w 1644648"/>
              <a:gd name="connsiteY3" fmla="*/ 6871044 h 6871044"/>
              <a:gd name="connsiteX0" fmla="*/ 375694 w 1790920"/>
              <a:gd name="connsiteY0" fmla="*/ 0 h 7043462"/>
              <a:gd name="connsiteX1" fmla="*/ 1790920 w 1790920"/>
              <a:gd name="connsiteY1" fmla="*/ 4478390 h 7043462"/>
              <a:gd name="connsiteX2" fmla="*/ 146272 w 1790920"/>
              <a:gd name="connsiteY2" fmla="*/ 6871044 h 7043462"/>
              <a:gd name="connsiteX3" fmla="*/ 61431 w 1790920"/>
              <a:gd name="connsiteY3" fmla="*/ 6852191 h 7043462"/>
              <a:gd name="connsiteX0" fmla="*/ 229422 w 1644648"/>
              <a:gd name="connsiteY0" fmla="*/ 0 h 6871044"/>
              <a:gd name="connsiteX1" fmla="*/ 1644648 w 1644648"/>
              <a:gd name="connsiteY1" fmla="*/ 4478390 h 6871044"/>
              <a:gd name="connsiteX2" fmla="*/ 0 w 1644648"/>
              <a:gd name="connsiteY2" fmla="*/ 6871044 h 6871044"/>
              <a:gd name="connsiteX0" fmla="*/ 342544 w 1757770"/>
              <a:gd name="connsiteY0" fmla="*/ 0 h 6871044"/>
              <a:gd name="connsiteX1" fmla="*/ 1757770 w 1757770"/>
              <a:gd name="connsiteY1" fmla="*/ 4478390 h 6871044"/>
              <a:gd name="connsiteX2" fmla="*/ 0 w 1757770"/>
              <a:gd name="connsiteY2" fmla="*/ 6871044 h 6871044"/>
            </a:gdLst>
            <a:ahLst/>
            <a:cxnLst>
              <a:cxn ang="0">
                <a:pos x="connsiteX0" y="connsiteY0"/>
              </a:cxn>
              <a:cxn ang="0">
                <a:pos x="connsiteX1" y="connsiteY1"/>
              </a:cxn>
              <a:cxn ang="0">
                <a:pos x="connsiteX2" y="connsiteY2"/>
              </a:cxn>
            </a:cxnLst>
            <a:rect l="l" t="t" r="r" b="b"/>
            <a:pathLst>
              <a:path w="1757770" h="6871044">
                <a:moveTo>
                  <a:pt x="342544" y="0"/>
                </a:moveTo>
                <a:lnTo>
                  <a:pt x="1757770" y="4478390"/>
                </a:lnTo>
                <a:cubicBezTo>
                  <a:pt x="1209554" y="5275941"/>
                  <a:pt x="288248" y="6475411"/>
                  <a:pt x="0" y="6871044"/>
                </a:cubicBez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7B7C7B44-2259-4A13-BF03-77E2DC41F82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DCEEBD3-9FF2-4C2B-818D-8260B0A78D6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8" name="Rectangle 25">
            <a:extLst>
              <a:ext uri="{FF2B5EF4-FFF2-40B4-BE49-F238E27FC236}">
                <a16:creationId xmlns:a16="http://schemas.microsoft.com/office/drawing/2014/main" id="{1A51775E-07E4-4557-A9CA-D9591D5D4F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4">
            <a:extLst>
              <a:ext uri="{FF2B5EF4-FFF2-40B4-BE49-F238E27FC236}">
                <a16:creationId xmlns:a16="http://schemas.microsoft.com/office/drawing/2014/main" id="{BD52CAFA-5795-42F8-BF45-D693E933DC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7">
            <a:extLst>
              <a:ext uri="{FF2B5EF4-FFF2-40B4-BE49-F238E27FC236}">
                <a16:creationId xmlns:a16="http://schemas.microsoft.com/office/drawing/2014/main" id="{28EABC85-01F3-4E3E-B568-A8DCCCD9104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8">
            <a:extLst>
              <a:ext uri="{FF2B5EF4-FFF2-40B4-BE49-F238E27FC236}">
                <a16:creationId xmlns:a16="http://schemas.microsoft.com/office/drawing/2014/main" id="{0E010D23-06C9-4F07-A6C6-2289A8216D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9">
            <a:extLst>
              <a:ext uri="{FF2B5EF4-FFF2-40B4-BE49-F238E27FC236}">
                <a16:creationId xmlns:a16="http://schemas.microsoft.com/office/drawing/2014/main" id="{818B1222-1879-4E9D-B610-741FB6FED9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29">
            <a:extLst>
              <a:ext uri="{FF2B5EF4-FFF2-40B4-BE49-F238E27FC236}">
                <a16:creationId xmlns:a16="http://schemas.microsoft.com/office/drawing/2014/main" id="{6CDD31BD-3A58-46DA-AB95-DF9A2A3F5F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TextBox 24"/>
          <p:cNvSpPr txBox="1"/>
          <p:nvPr/>
        </p:nvSpPr>
        <p:spPr>
          <a:xfrm>
            <a:off x="421298" y="3779673"/>
            <a:ext cx="4382813" cy="1200329"/>
          </a:xfrm>
          <a:prstGeom prst="rect">
            <a:avLst/>
          </a:prstGeom>
          <a:noFill/>
        </p:spPr>
        <p:txBody>
          <a:bodyPr wrap="square" rtlCol="0">
            <a:spAutoFit/>
          </a:bodyPr>
          <a:lstStyle/>
          <a:p>
            <a:pPr algn="ctr"/>
            <a:r>
              <a:rPr lang="en-GB" sz="2400" dirty="0" smtClean="0"/>
              <a:t>Questions </a:t>
            </a:r>
          </a:p>
          <a:p>
            <a:pPr algn="ctr"/>
            <a:endParaRPr lang="en-GB" sz="2400" dirty="0"/>
          </a:p>
          <a:p>
            <a:pPr algn="ctr"/>
            <a:endParaRPr lang="en-GB" sz="2400" dirty="0" smtClean="0"/>
          </a:p>
        </p:txBody>
      </p:sp>
    </p:spTree>
    <p:extLst>
      <p:ext uri="{BB962C8B-B14F-4D97-AF65-F5344CB8AC3E}">
        <p14:creationId xmlns:p14="http://schemas.microsoft.com/office/powerpoint/2010/main" val="2883482231"/>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{40D99FEE-F87A-234B-B325-1E531F87E964}tf10001060</Template>
  <TotalTime>7374</TotalTime>
  <Words>1384</Words>
  <Application>Microsoft Office PowerPoint</Application>
  <PresentationFormat>Widescreen</PresentationFormat>
  <Paragraphs>181</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Trebuchet MS</vt:lpstr>
      <vt:lpstr>Wingdings</vt:lpstr>
      <vt:lpstr>Wingdings 3</vt:lpstr>
      <vt:lpstr>Facet</vt:lpstr>
      <vt:lpstr>WELCOME  TO  RECEPTION 2026-27 </vt:lpstr>
      <vt:lpstr>This session aims to give you:</vt:lpstr>
      <vt:lpstr>BLUE CLASS aka Bluey’s</vt:lpstr>
      <vt:lpstr>HIDA CLASS aka Hida’s</vt:lpstr>
      <vt:lpstr>Bluey and Hida’s Bear Adventures!</vt:lpstr>
      <vt:lpstr>Character Strengths </vt:lpstr>
      <vt:lpstr>Early Years Framework</vt:lpstr>
      <vt:lpstr>Literacy:</vt:lpstr>
      <vt:lpstr>Phonics:</vt:lpstr>
      <vt:lpstr>Home Reading Journals</vt:lpstr>
      <vt:lpstr>Maths:</vt:lpstr>
      <vt:lpstr>Maths – Number </vt:lpstr>
      <vt:lpstr>Maths – Numerical Pattern</vt:lpstr>
      <vt:lpstr>Maths – Shape, Space and Measure</vt:lpstr>
      <vt:lpstr>Maths – Number Formation</vt:lpstr>
      <vt:lpstr>Maths is all around us!</vt:lpstr>
      <vt:lpstr>Personal Social &amp; Emotional Development (PSED):</vt:lpstr>
      <vt:lpstr>Communication &amp; Language (CL):</vt:lpstr>
      <vt:lpstr>Physical Development (PD) – Fine &amp; Gross Motor Skills:</vt:lpstr>
      <vt:lpstr>Understanding the world (UW):</vt:lpstr>
      <vt:lpstr>Expressive Arts &amp; Design (EAD):</vt:lpstr>
      <vt:lpstr>Assessment in Reception - a statutory requirement is to be completed and submitted at the end of the Reception year, this is known as achieving GLD</vt:lpstr>
      <vt:lpstr>GLD Good Level of Development - a statutory requirement to be completed and submitted at the end of the Reception year</vt:lpstr>
      <vt:lpstr>Occupations week</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RECEPTION</dc:title>
  <dc:creator>Chloe Price</dc:creator>
  <cp:lastModifiedBy>Jolie Bull</cp:lastModifiedBy>
  <cp:revision>71</cp:revision>
  <cp:lastPrinted>2026-09-23T06:56:52Z</cp:lastPrinted>
  <dcterms:created xsi:type="dcterms:W3CDTF">2021-09-25T06:57:49Z</dcterms:created>
  <dcterms:modified xsi:type="dcterms:W3CDTF">2026-09-25T12:16:35Z</dcterms:modified>
</cp:coreProperties>
</file>