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2" r:id="rId10"/>
    <p:sldId id="272" r:id="rId11"/>
    <p:sldId id="276" r:id="rId12"/>
    <p:sldId id="269" r:id="rId13"/>
    <p:sldId id="267" r:id="rId14"/>
    <p:sldId id="268" r:id="rId15"/>
    <p:sldId id="270" r:id="rId16"/>
    <p:sldId id="275" r:id="rId17"/>
    <p:sldId id="274" r:id="rId18"/>
    <p:sldId id="271" r:id="rId19"/>
    <p:sldId id="266" r:id="rId20"/>
    <p:sldId id="264" r:id="rId21"/>
    <p:sldId id="273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3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174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86f4788d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86f4788d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86f4788d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86f4788d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87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86f4788d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686f4788d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86f4788d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86f4788d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86f4788d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86f4788d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86f4788d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86f4788d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56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86f4788d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86f4788d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86f4788d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86f4788d5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86f4788d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86f4788d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5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ongbox.com/s/9fa498e4-4c13-4a0c-a349-531b4f675d0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ingreception.co.uk/#the-basic-skills-to-practice" TargetMode="External"/><Relationship Id="rId2" Type="http://schemas.openxmlformats.org/officeDocument/2006/relationships/hyperlink" Target="https://assets.publishing.service.gov.uk/media/69df95d36c6ccf244be42d8c/Getting_children_ready_for_reception_-_how_schools_and_early_years_settings_can_work_together_with_families_to_support_transition_into_reception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1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302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Welcome to 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Sherington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Primary School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354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June 2026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7" name="Picture 6" descr="Sherington Logo other blu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726476" y="3263453"/>
            <a:ext cx="92964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5673" y="4708623"/>
            <a:ext cx="2613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Sherington Sings: Spring 2025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What will my child learn?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7 areas of learning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GLD – Good Level of Development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Curriculum Newsletters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All About EYFS Workshop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Reading books – Thursday book change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6" y="2926517"/>
            <a:ext cx="2011256" cy="2065452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1638344" y="3292554"/>
            <a:ext cx="132347" cy="1203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796680" y="3671759"/>
            <a:ext cx="132347" cy="1203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1770759" y="4288853"/>
            <a:ext cx="132347" cy="1203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862853" y="4288853"/>
            <a:ext cx="132347" cy="1203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1072697" y="3451927"/>
            <a:ext cx="132347" cy="1203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Sherington Logo other blu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2264503" y="4096515"/>
            <a:ext cx="598410" cy="94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69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5DBC-9ABE-4830-8B36-9BD92B9A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Buzz Days and Trips</a:t>
            </a:r>
          </a:p>
        </p:txBody>
      </p:sp>
    </p:spTree>
    <p:extLst>
      <p:ext uri="{BB962C8B-B14F-4D97-AF65-F5344CB8AC3E}">
        <p14:creationId xmlns:p14="http://schemas.microsoft.com/office/powerpoint/2010/main" val="365418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Outdoor Provision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Please make sure that children do not </a:t>
            </a:r>
          </a:p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play on the climbing frame or with set up </a:t>
            </a:r>
          </a:p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equipment in the mornings or after school.</a:t>
            </a:r>
          </a:p>
        </p:txBody>
      </p:sp>
      <p:pic>
        <p:nvPicPr>
          <p:cNvPr id="7" name="Picture 6" descr="Sherington Logo other blu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7777548" y="3560788"/>
            <a:ext cx="92964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8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What should my child wear?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Clr>
                <a:srgbClr val="002060"/>
              </a:buClr>
              <a:buNone/>
            </a:pPr>
            <a:r>
              <a:rPr lang="en-GB" sz="800" dirty="0">
                <a:solidFill>
                  <a:srgbClr val="002060"/>
                </a:solidFill>
              </a:rPr>
              <a:t>The full uniform policy is on our website: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sz="800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sz="800" b="1" dirty="0">
                <a:solidFill>
                  <a:srgbClr val="002060"/>
                </a:solidFill>
              </a:rPr>
              <a:t>All children in Reception to Year 6 need to wear school uniform. Branding is optional, with generic 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sz="800" b="1" dirty="0">
                <a:solidFill>
                  <a:srgbClr val="002060"/>
                </a:solidFill>
              </a:rPr>
              <a:t>items readily available in the school’s colours: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sz="8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Navy-blue sweatshirt/cardigan/jumper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White or navy-blue collared shirt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Yellow, navy-blue or white t-shirt/polo shirt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Navy-blue, grey or black trousers/skirts/pinafores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Practical footwear: shoes/boots/trainers (i.e. not open toes, strappy sandals or heels)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sz="800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sz="800" dirty="0">
                <a:solidFill>
                  <a:srgbClr val="002060"/>
                </a:solidFill>
              </a:rPr>
              <a:t>In summer months, in addition to the above, children can wear: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sz="8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Navy-blue, grey or black shorts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Blue or yellow gingham summer dresses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sz="800" b="1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sz="800" b="1" dirty="0">
                <a:solidFill>
                  <a:srgbClr val="002060"/>
                </a:solidFill>
              </a:rPr>
              <a:t>PE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sz="8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Navy-blue or black elasticated shorts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Plain navy-blue or black tracksuit bottoms and sweatshirt or hoodie (hoodies may only be worn for PE)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Plain white, yellow or navy-blue t-shirt, with trainers or </a:t>
            </a:r>
            <a:r>
              <a:rPr lang="en-GB" sz="800" dirty="0" err="1">
                <a:solidFill>
                  <a:srgbClr val="002060"/>
                </a:solidFill>
              </a:rPr>
              <a:t>plimsols</a:t>
            </a:r>
            <a:r>
              <a:rPr lang="en-GB" sz="800" dirty="0">
                <a:solidFill>
                  <a:srgbClr val="002060"/>
                </a:solidFill>
              </a:rPr>
              <a:t> for outdoor (</a:t>
            </a:r>
            <a:r>
              <a:rPr lang="en-GB" sz="800" dirty="0" err="1">
                <a:solidFill>
                  <a:srgbClr val="002060"/>
                </a:solidFill>
              </a:rPr>
              <a:t>barefeet</a:t>
            </a:r>
            <a:r>
              <a:rPr lang="en-GB" sz="800" dirty="0">
                <a:solidFill>
                  <a:srgbClr val="002060"/>
                </a:solidFill>
              </a:rPr>
              <a:t> for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indoor)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060"/>
                </a:solidFill>
              </a:rPr>
              <a:t>Forest School – wellies, old clothes with long sleeves and legs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sz="800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sz="800" dirty="0">
                <a:solidFill>
                  <a:srgbClr val="002060"/>
                </a:solidFill>
              </a:rPr>
              <a:t>No jewellery apart from stud earrings, long hair should be tied back.</a:t>
            </a:r>
          </a:p>
        </p:txBody>
      </p:sp>
    </p:spTree>
    <p:extLst>
      <p:ext uri="{BB962C8B-B14F-4D97-AF65-F5344CB8AC3E}">
        <p14:creationId xmlns:p14="http://schemas.microsoft.com/office/powerpoint/2010/main" val="187224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What will my child need to bring?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745" y="1017725"/>
            <a:ext cx="8520600" cy="34164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Appropriate outdoor wear – outdoor learning whatever the 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weather!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Children will wear their PE kit to school so no need for a PE 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bag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Book Bag – daily, books changed on Thursday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Water Bottle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Bag of spare clothes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b="1" dirty="0">
                <a:solidFill>
                  <a:srgbClr val="002060"/>
                </a:solidFill>
              </a:rPr>
              <a:t>EVERYTHING NAMED!!!!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30" name="Picture 6" descr="Personalised Name Stamp Bundle For School Clothes &amp; Uniform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5" y="3020097"/>
            <a:ext cx="2064996" cy="20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3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What will my child eat?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School dinners are highly recommended – 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they are free for all children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Children will be supported in the dining hall until 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they are more confident and independent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Packed lunches – healthy please! Water,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no sweets, no nuts and no sharing! 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Lunch box choice!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03" y="135096"/>
            <a:ext cx="2700597" cy="3822032"/>
          </a:xfrm>
          <a:prstGeom prst="rect">
            <a:avLst/>
          </a:prstGeom>
        </p:spPr>
      </p:pic>
      <p:pic>
        <p:nvPicPr>
          <p:cNvPr id="3074" name="Picture 2" descr="Free Printable Nut Free Zone Sign - Printable Templates F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89" y="3226895"/>
            <a:ext cx="1729966" cy="17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3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Behaviour for Learning at Sherington</a:t>
            </a:r>
            <a:br>
              <a:rPr lang="en-GB" dirty="0">
                <a:solidFill>
                  <a:srgbClr val="002060"/>
                </a:solidFill>
              </a:rPr>
            </a:b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" name="Picture 19" descr="Sherington Logo other blu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8069526" y="3680437"/>
            <a:ext cx="92964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"/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Clr>
                <a:srgbClr val="002060"/>
              </a:buClr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Virtues and Character Strengths</a:t>
            </a:r>
          </a:p>
          <a:p>
            <a:pPr marL="114300" indent="0">
              <a:buClr>
                <a:srgbClr val="002060"/>
              </a:buClr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Class Charter</a:t>
            </a:r>
          </a:p>
          <a:p>
            <a:pPr marL="114300" indent="0">
              <a:buClr>
                <a:srgbClr val="002060"/>
              </a:buClr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Positive Praise, Wow Cloud, postcards and marbles</a:t>
            </a:r>
          </a:p>
          <a:p>
            <a:pPr marL="114300" indent="0">
              <a:buClr>
                <a:srgbClr val="002060"/>
              </a:buClr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Recognition Assembly  &amp; The Bench of Glory!</a:t>
            </a:r>
          </a:p>
          <a:p>
            <a:pPr marL="114300" indent="0">
              <a:buClr>
                <a:srgbClr val="002060"/>
              </a:buClr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HT Awards</a:t>
            </a:r>
          </a:p>
          <a:p>
            <a:pPr marL="114300" indent="0">
              <a:buClr>
                <a:srgbClr val="002060"/>
              </a:buClr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Golden Tickets</a:t>
            </a:r>
          </a:p>
          <a:p>
            <a:pPr marL="114300" indent="0">
              <a:buClr>
                <a:srgbClr val="002060"/>
              </a:buClr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Marble Jar</a:t>
            </a:r>
          </a:p>
          <a:p>
            <a:pPr marL="114300" indent="0">
              <a:buClr>
                <a:srgbClr val="002060"/>
              </a:buClr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Font typeface="Arial"/>
              <a:buNone/>
            </a:pPr>
            <a:r>
              <a:rPr lang="en-GB" dirty="0">
                <a:solidFill>
                  <a:srgbClr val="002060"/>
                </a:solidFill>
              </a:rPr>
              <a:t>Reflection time, discussion with families, SLT</a:t>
            </a:r>
          </a:p>
          <a:p>
            <a:pPr marL="114300" indent="0">
              <a:buClr>
                <a:srgbClr val="002060"/>
              </a:buClr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7" name="2FE0E3F1-CE9B-4CA6-A9F5-79F22F061C7A" descr="IMG_0681.jpeg">
            <a:extLst>
              <a:ext uri="{FF2B5EF4-FFF2-40B4-BE49-F238E27FC236}">
                <a16:creationId xmlns:a16="http://schemas.microsoft.com/office/drawing/2014/main" id="{844FBF61-C1AB-421A-97CB-C721AFB4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7979">
            <a:off x="5173188" y="2092691"/>
            <a:ext cx="2263933" cy="301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F3AA422D-B954-4584-91C9-D987F6E0FE63" descr="IMG_0682.jpeg">
            <a:extLst>
              <a:ext uri="{FF2B5EF4-FFF2-40B4-BE49-F238E27FC236}">
                <a16:creationId xmlns:a16="http://schemas.microsoft.com/office/drawing/2014/main" id="{E751F901-54D0-45FF-AB59-51F71A56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1071">
            <a:off x="6892267" y="1039296"/>
            <a:ext cx="1607231" cy="214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AF1BAE97-AB9F-4931-9F3D-5BE83CA0794D" descr="IMG_0683.jpeg">
            <a:extLst>
              <a:ext uri="{FF2B5EF4-FFF2-40B4-BE49-F238E27FC236}">
                <a16:creationId xmlns:a16="http://schemas.microsoft.com/office/drawing/2014/main" id="{969A2AC7-E715-472F-AC0C-4E939D263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01" y="165217"/>
            <a:ext cx="1437462" cy="191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44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Sherington </a:t>
            </a:r>
            <a:r>
              <a:rPr lang="en-GB" dirty="0" err="1">
                <a:solidFill>
                  <a:srgbClr val="002060"/>
                </a:solidFill>
              </a:rPr>
              <a:t>Xtra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Booking form on website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Activity clubs (start in Autumn 2 for YR)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Booked in advance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Invoiced half termly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REMEMBER TO ACCEPT YOUR OFFER!</a:t>
            </a:r>
          </a:p>
        </p:txBody>
      </p:sp>
      <p:pic>
        <p:nvPicPr>
          <p:cNvPr id="5122" name="Picture 2" descr="After School Club - École Française Internationale de Casabla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62" y="66387"/>
            <a:ext cx="2662819" cy="26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212">
            <a:off x="6888377" y="2860675"/>
            <a:ext cx="1255497" cy="10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4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How will I communicate with school and vice versa??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Newsletters and Spotlight On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Calendar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 err="1">
                <a:solidFill>
                  <a:srgbClr val="002060"/>
                </a:solidFill>
              </a:rPr>
              <a:t>Arbor</a:t>
            </a:r>
            <a:r>
              <a:rPr lang="en-GB" dirty="0">
                <a:solidFill>
                  <a:srgbClr val="002060"/>
                </a:solidFill>
              </a:rPr>
              <a:t> App – turn on notifications!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Email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Parent Consultations (Oct, Feb, Annual Report)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End of day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Meeting request forms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511" y="1017725"/>
            <a:ext cx="1495516" cy="2092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688">
            <a:off x="7321817" y="1497931"/>
            <a:ext cx="1510361" cy="2164430"/>
          </a:xfrm>
          <a:prstGeom prst="rect">
            <a:avLst/>
          </a:prstGeom>
        </p:spPr>
      </p:pic>
      <p:pic>
        <p:nvPicPr>
          <p:cNvPr id="9" name="Picture 8" descr="Sherington Logo other blue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174268" y="3716248"/>
            <a:ext cx="92964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590" y="3244967"/>
            <a:ext cx="2559718" cy="1365183"/>
          </a:xfrm>
          <a:prstGeom prst="rect">
            <a:avLst/>
          </a:prstGeom>
        </p:spPr>
      </p:pic>
      <p:pic>
        <p:nvPicPr>
          <p:cNvPr id="4098" name="Picture 2" descr="Arbor App | Countesthorpe Academ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62" y="1606866"/>
            <a:ext cx="1209496" cy="45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40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What can I do to help prepare my child for school?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Be positive!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Talk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Read to them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Pincer and lean!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Independent toileting routines – boys trousers can be an issue!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Practice asking to go to the toilet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Practice getting dressed for school by themselves (fine motor!) including shoes – Velcro is best if they cannot tie laces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Lunch boxes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Teach them to lose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Don’t say “be brave”</a:t>
            </a:r>
          </a:p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Communicate with us – if there is something you are worried about, we are here to listen and to help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  <a:hlinkClick r:id="rId2"/>
              </a:rPr>
              <a:t>Getting children ready to start Reception</a:t>
            </a: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  <a:hlinkClick r:id="rId3"/>
              </a:rPr>
              <a:t>https://startingreception.co.uk/#the-basic-skills-to-practice</a:t>
            </a:r>
            <a:endParaRPr lang="en-GB" dirty="0">
              <a:solidFill>
                <a:srgbClr val="002060"/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 descr="Sherington Logo other blue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8393063" y="4142197"/>
            <a:ext cx="631848" cy="85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encil Grasp Development Handout for Parents, Educators, and Therapis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29" y="1112156"/>
            <a:ext cx="1345636" cy="10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4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Meet the team...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2060"/>
                </a:solidFill>
              </a:rPr>
              <a:t>Hannah Freeman </a:t>
            </a:r>
            <a:r>
              <a:rPr lang="en-GB" dirty="0">
                <a:solidFill>
                  <a:srgbClr val="002060"/>
                </a:solidFill>
              </a:rPr>
              <a:t>– Headteacher and Designated Safeguarding Lead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2060"/>
                </a:solidFill>
              </a:rPr>
              <a:t>Gary Hinchliffe </a:t>
            </a:r>
            <a:r>
              <a:rPr lang="en-GB" dirty="0">
                <a:solidFill>
                  <a:srgbClr val="002060"/>
                </a:solidFill>
              </a:rPr>
              <a:t>– Deputy Headteacher and Deputy Designated Safeguarding Lead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2060"/>
                </a:solidFill>
              </a:rPr>
              <a:t>Jo Richards </a:t>
            </a:r>
            <a:r>
              <a:rPr lang="en-GB" dirty="0">
                <a:solidFill>
                  <a:srgbClr val="002060"/>
                </a:solidFill>
              </a:rPr>
              <a:t>– </a:t>
            </a:r>
            <a:r>
              <a:rPr lang="en-GB" dirty="0" err="1">
                <a:solidFill>
                  <a:srgbClr val="002060"/>
                </a:solidFill>
              </a:rPr>
              <a:t>SENCo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2060"/>
                </a:solidFill>
              </a:rPr>
              <a:t>Kim Peterson </a:t>
            </a:r>
            <a:r>
              <a:rPr lang="en-GB" dirty="0">
                <a:solidFill>
                  <a:srgbClr val="002060"/>
                </a:solidFill>
              </a:rPr>
              <a:t>– Assistant Headteacher         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Picture 4" descr="Sherington Logo other blu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8009876" y="3591865"/>
            <a:ext cx="92964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heringtonprimary.co.uk/wp-content/uploads/Hannah-Freeman-scaled-e1727434038825-209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28" y="644837"/>
            <a:ext cx="707309" cy="101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heringtonprimary.co.uk/wp-content/uploads/Gary-Hinchliffe-4-238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93" y="2311759"/>
            <a:ext cx="715207" cy="9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heringtonprimary.co.uk/wp-content/uploads/JR-Web-1-238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46" y="2472744"/>
            <a:ext cx="756076" cy="9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sheringtonprimary.co.uk/wp-content/uploads/Kim-Peterson-3-253x3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50" y="3683358"/>
            <a:ext cx="809158" cy="9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311700" y="1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Things to be aware of but NOT worried about!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Tiredness</a:t>
            </a:r>
            <a:br>
              <a:rPr lang="en-GB" dirty="0">
                <a:solidFill>
                  <a:srgbClr val="002060"/>
                </a:solidFill>
              </a:rPr>
            </a:b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Day 2 blues!</a:t>
            </a:r>
            <a:br>
              <a:rPr lang="en-GB" dirty="0">
                <a:solidFill>
                  <a:srgbClr val="002060"/>
                </a:solidFill>
              </a:rPr>
            </a:b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Tears</a:t>
            </a:r>
            <a:br>
              <a:rPr lang="en-GB" dirty="0">
                <a:solidFill>
                  <a:srgbClr val="002060"/>
                </a:solidFill>
              </a:rPr>
            </a:b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The silent treatment</a:t>
            </a:r>
            <a:br>
              <a:rPr lang="en-GB" dirty="0">
                <a:solidFill>
                  <a:srgbClr val="002060"/>
                </a:solidFill>
              </a:rPr>
            </a:b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Not eating – very hungry after school!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4" name="Picture 3" descr="Sherington Logo other blu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7970731" y="3385379"/>
            <a:ext cx="92964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93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45" y="2937087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</a:rPr>
              <a:t>Welcome to the Sherington Family!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338" y="283335"/>
            <a:ext cx="806600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2060"/>
                </a:solidFill>
              </a:rPr>
              <a:t>Get involved…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FOS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Parent Forum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Reading Volunteers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Have your say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Governance</a:t>
            </a:r>
          </a:p>
        </p:txBody>
      </p:sp>
      <p:pic>
        <p:nvPicPr>
          <p:cNvPr id="6146" name="Picture 2" descr="Premium Photo | Welcome sign letters with confetti backgrou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37" y="1252189"/>
            <a:ext cx="2692445" cy="17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Meet the team...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311700" y="972356"/>
            <a:ext cx="8627816" cy="4008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b="1" dirty="0">
                <a:solidFill>
                  <a:srgbClr val="002060"/>
                </a:solidFill>
              </a:rPr>
              <a:t>Jo Hardy </a:t>
            </a:r>
            <a:r>
              <a:rPr lang="en-GB" sz="4300" dirty="0">
                <a:solidFill>
                  <a:srgbClr val="002060"/>
                </a:solidFill>
              </a:rPr>
              <a:t>– Class Teacher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43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dirty="0">
                <a:solidFill>
                  <a:srgbClr val="002060"/>
                </a:solidFill>
              </a:rPr>
              <a:t>HIDA</a:t>
            </a:r>
            <a:endParaRPr sz="43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GB" sz="43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300" b="1" dirty="0">
                <a:solidFill>
                  <a:srgbClr val="002060"/>
                </a:solidFill>
              </a:rPr>
              <a:t>Jolie Bull </a:t>
            </a:r>
            <a:r>
              <a:rPr lang="en-GB" sz="4300" dirty="0">
                <a:solidFill>
                  <a:srgbClr val="002060"/>
                </a:solidFill>
              </a:rPr>
              <a:t>– Class Teacher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300" dirty="0">
                <a:solidFill>
                  <a:srgbClr val="002060"/>
                </a:solidFill>
              </a:rPr>
              <a:t>BLUE</a:t>
            </a:r>
            <a:endParaRPr sz="43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700" b="1" dirty="0">
                <a:solidFill>
                  <a:srgbClr val="002060"/>
                </a:solidFill>
              </a:rPr>
              <a:t>Paula Townsend </a:t>
            </a:r>
            <a:r>
              <a:rPr lang="en-GB" sz="3700" dirty="0">
                <a:solidFill>
                  <a:srgbClr val="002060"/>
                </a:solidFill>
              </a:rPr>
              <a:t>– Learning Support Assistant</a:t>
            </a:r>
            <a:endParaRPr sz="37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GB" sz="37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700" b="1" dirty="0">
                <a:solidFill>
                  <a:srgbClr val="002060"/>
                </a:solidFill>
              </a:rPr>
              <a:t>Rachel Lewis </a:t>
            </a:r>
            <a:r>
              <a:rPr lang="en-GB" sz="3700" dirty="0">
                <a:solidFill>
                  <a:srgbClr val="002060"/>
                </a:solidFill>
              </a:rPr>
              <a:t>– Learning Support Assistant</a:t>
            </a:r>
            <a:endParaRPr sz="37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GB" sz="37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700" b="1" dirty="0">
                <a:solidFill>
                  <a:srgbClr val="002060"/>
                </a:solidFill>
              </a:rPr>
              <a:t>Gurjit Bahra </a:t>
            </a:r>
            <a:r>
              <a:rPr lang="en-GB" sz="3700" dirty="0">
                <a:solidFill>
                  <a:srgbClr val="002060"/>
                </a:solidFill>
              </a:rPr>
              <a:t>– Learning Support Assistant (pm only)</a:t>
            </a:r>
            <a:endParaRPr sz="37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050" name="Picture 2" descr="https://sheringtonprimary.co.uk/wp-content/uploads/IMG_9328-1-248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63" y="917362"/>
            <a:ext cx="793239" cy="95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heringtonprimary.co.uk/wp-content/uploads/Jolie-Bull-235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63" y="1923164"/>
            <a:ext cx="777132" cy="9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erington Logo other blue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8009876" y="3591865"/>
            <a:ext cx="92964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19" y="4349197"/>
            <a:ext cx="656046" cy="779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0985" y="3535432"/>
            <a:ext cx="866444" cy="577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5482" y="3121337"/>
            <a:ext cx="843490" cy="562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10F0A0-1746-4965-8CFB-9CA079A9B6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7294" y="932757"/>
            <a:ext cx="1159084" cy="877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9B70DA-7C16-4D71-A89C-E10B2B6869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7293" y="1876926"/>
            <a:ext cx="1159085" cy="10161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Meet the team...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Sarah Amis </a:t>
            </a:r>
            <a:r>
              <a:rPr lang="en-GB" dirty="0">
                <a:solidFill>
                  <a:srgbClr val="002060"/>
                </a:solidFill>
              </a:rPr>
              <a:t>– Wellbeing Lead and Attendance Champion &amp; Deputy Designated Safeguarding Lead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4" name="Google Shape;1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400" y="3523750"/>
            <a:ext cx="1134250" cy="11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856" y="3385276"/>
            <a:ext cx="2302199" cy="153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7875" y="3414438"/>
            <a:ext cx="1476851" cy="14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www.sheringtonprimary.co.uk/wp-content/uploads/Sarah-Amis-1-253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0" y="1612539"/>
            <a:ext cx="1107022" cy="13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herington Logo other blue 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8009876" y="3591865"/>
            <a:ext cx="92964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Meet the team...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Ms Gammon </a:t>
            </a:r>
            <a:r>
              <a:rPr lang="en-GB" dirty="0">
                <a:solidFill>
                  <a:srgbClr val="002060"/>
                </a:solidFill>
              </a:rPr>
              <a:t>– Forest School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Mr Flynn </a:t>
            </a:r>
            <a:r>
              <a:rPr lang="en-GB" dirty="0">
                <a:solidFill>
                  <a:srgbClr val="002060"/>
                </a:solidFill>
              </a:rPr>
              <a:t>– PE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rgbClr val="002060"/>
                </a:solidFill>
              </a:rPr>
              <a:t>Mr </a:t>
            </a:r>
            <a:r>
              <a:rPr lang="en-GB" b="1" dirty="0" err="1">
                <a:solidFill>
                  <a:srgbClr val="002060"/>
                </a:solidFill>
              </a:rPr>
              <a:t>MacNamara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– PPA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" name="Picture 8" descr="Sherington Logo other blu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8009876" y="3591865"/>
            <a:ext cx="92964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s://www.sheringtonprimary.co.uk/wp-content/uploads/Kieran-Flynn-242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38" y="1732549"/>
            <a:ext cx="776438" cy="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sheringtonprimary.co.uk/wp-content/uploads/Victoria-Gammon-242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92" y="744463"/>
            <a:ext cx="817685" cy="10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5082" y="3041518"/>
            <a:ext cx="1147211" cy="9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4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285942" y="650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What information do I need to provide before my child can start?</a:t>
            </a:r>
            <a:endParaRPr sz="1888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b="1" dirty="0">
                <a:solidFill>
                  <a:srgbClr val="002060"/>
                </a:solidFill>
              </a:rPr>
            </a:br>
            <a:r>
              <a:rPr lang="en-GB" sz="1800" b="1" dirty="0">
                <a:solidFill>
                  <a:srgbClr val="002060"/>
                </a:solidFill>
              </a:rPr>
              <a:t>GTKY Meetings – thank you!</a:t>
            </a:r>
            <a:br>
              <a:rPr lang="en-GB" sz="1800" b="1" dirty="0">
                <a:solidFill>
                  <a:srgbClr val="002060"/>
                </a:solidFill>
              </a:rPr>
            </a:br>
            <a:br>
              <a:rPr lang="en-GB" sz="1800" b="1" dirty="0">
                <a:solidFill>
                  <a:srgbClr val="002060"/>
                </a:solidFill>
              </a:rPr>
            </a:br>
            <a:r>
              <a:rPr lang="en-GB" sz="1800" b="1" dirty="0">
                <a:solidFill>
                  <a:srgbClr val="002060"/>
                </a:solidFill>
              </a:rPr>
              <a:t>Pack – Forms to return, useful information booklet, Book Bag, Class and Teacher (This PPT will be on our website)</a:t>
            </a:r>
            <a:endParaRPr sz="18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2060"/>
                </a:solidFill>
              </a:rPr>
              <a:t> </a:t>
            </a:r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b="1" dirty="0">
                <a:solidFill>
                  <a:srgbClr val="002060"/>
                </a:solidFill>
              </a:rPr>
              <a:t>Please return the coloured forms:</a:t>
            </a:r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dirty="0">
                <a:solidFill>
                  <a:srgbClr val="002060"/>
                </a:solidFill>
              </a:rPr>
              <a:t>Admission Information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(blue)</a:t>
            </a:r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dirty="0">
                <a:solidFill>
                  <a:srgbClr val="002060"/>
                </a:solidFill>
              </a:rPr>
              <a:t>Consent form for school trips and other off-site activities </a:t>
            </a:r>
            <a:r>
              <a:rPr lang="en-GB" sz="1800" dirty="0">
                <a:solidFill>
                  <a:srgbClr val="FF66CC"/>
                </a:solidFill>
              </a:rPr>
              <a:t>(pink)</a:t>
            </a:r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dirty="0">
                <a:solidFill>
                  <a:srgbClr val="002060"/>
                </a:solidFill>
              </a:rPr>
              <a:t>Home school agreement relating to physical chastisement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(grey)</a:t>
            </a:r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dirty="0">
                <a:solidFill>
                  <a:srgbClr val="002060"/>
                </a:solidFill>
              </a:rPr>
              <a:t>Ethnicity, nationality, language and religion </a:t>
            </a:r>
            <a:r>
              <a:rPr lang="en-GB" sz="1800" dirty="0">
                <a:solidFill>
                  <a:srgbClr val="FFFF00"/>
                </a:solidFill>
              </a:rPr>
              <a:t>(yellow)</a:t>
            </a:r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dirty="0">
                <a:solidFill>
                  <a:srgbClr val="002060"/>
                </a:solidFill>
              </a:rPr>
              <a:t>Parent/Carer &amp; Pupil Acceptable Use Agreement </a:t>
            </a:r>
            <a:r>
              <a:rPr lang="en-GB" sz="1800" dirty="0">
                <a:solidFill>
                  <a:schemeClr val="accent4">
                    <a:lumMod val="75000"/>
                  </a:schemeClr>
                </a:solidFill>
              </a:rPr>
              <a:t>(orange)</a:t>
            </a:r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dirty="0">
                <a:solidFill>
                  <a:srgbClr val="002060"/>
                </a:solidFill>
              </a:rPr>
              <a:t>GDPR </a:t>
            </a:r>
            <a:r>
              <a:rPr lang="en-GB" sz="1800" dirty="0">
                <a:solidFill>
                  <a:srgbClr val="00B050"/>
                </a:solidFill>
              </a:rPr>
              <a:t>(green)</a:t>
            </a:r>
            <a:br>
              <a:rPr lang="en-GB" sz="1800" dirty="0">
                <a:solidFill>
                  <a:srgbClr val="00B050"/>
                </a:solidFill>
              </a:rPr>
            </a:br>
            <a:r>
              <a:rPr lang="en-GB" sz="1800" b="1" dirty="0">
                <a:solidFill>
                  <a:srgbClr val="002060"/>
                </a:solidFill>
              </a:rPr>
              <a:t>+ Birth certificate and proof of home address (e.g. council tax statement)</a:t>
            </a:r>
            <a:br>
              <a:rPr lang="en-GB" sz="1800" b="1" dirty="0">
                <a:solidFill>
                  <a:schemeClr val="dk2"/>
                </a:solidFill>
              </a:rPr>
            </a:br>
            <a:br>
              <a:rPr lang="en-GB" sz="1800" dirty="0">
                <a:solidFill>
                  <a:srgbClr val="002060"/>
                </a:solidFill>
              </a:rPr>
            </a:br>
            <a:r>
              <a:rPr lang="en-GB" sz="1800" dirty="0">
                <a:solidFill>
                  <a:srgbClr val="002060"/>
                </a:solidFill>
              </a:rPr>
              <a:t>Free School Meal/Pupil Premium application ***</a:t>
            </a:r>
            <a:br>
              <a:rPr lang="en-GB" sz="1800" dirty="0">
                <a:solidFill>
                  <a:srgbClr val="002060"/>
                </a:solidFill>
              </a:rPr>
            </a:br>
            <a:br>
              <a:rPr lang="en-GB" sz="1800" b="1" dirty="0">
                <a:solidFill>
                  <a:schemeClr val="dk2"/>
                </a:solidFill>
              </a:rPr>
            </a:br>
            <a:endParaRPr sz="1800" b="1" dirty="0">
              <a:solidFill>
                <a:schemeClr val="dk2"/>
              </a:solidFill>
            </a:endParaRPr>
          </a:p>
        </p:txBody>
      </p:sp>
      <p:pic>
        <p:nvPicPr>
          <p:cNvPr id="5" name="Picture 4" descr="Sherington Logo other blu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8054952" y="2922163"/>
            <a:ext cx="92964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311700" y="1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When are the taster days?</a:t>
            </a:r>
            <a:endParaRPr dirty="0">
              <a:solidFill>
                <a:srgbClr val="00206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br>
              <a:rPr lang="en-GB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Session 1 (Monday 29th June) </a:t>
            </a:r>
            <a:r>
              <a:rPr lang="en-GB" sz="2000" dirty="0">
                <a:solidFill>
                  <a:srgbClr val="002060"/>
                </a:solidFill>
              </a:rPr>
              <a:t>1.30-3.00pm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dirty="0">
                <a:solidFill>
                  <a:srgbClr val="002060"/>
                </a:solidFill>
              </a:rPr>
              <a:t>Parents are invited to gather in the Creation Station for refreshments during this session, SLT will be present and uniform will be available to view and purchase</a:t>
            </a:r>
            <a:br>
              <a:rPr lang="en-GB" sz="2000" dirty="0">
                <a:solidFill>
                  <a:srgbClr val="002060"/>
                </a:solidFill>
              </a:rPr>
            </a:br>
            <a:endParaRPr sz="2000" dirty="0">
              <a:solidFill>
                <a:srgbClr val="00206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1" dirty="0">
                <a:solidFill>
                  <a:srgbClr val="002060"/>
                </a:solidFill>
              </a:rPr>
              <a:t>Session 2 (Monday 6th July) </a:t>
            </a:r>
            <a:r>
              <a:rPr lang="en-GB" sz="2000" dirty="0">
                <a:solidFill>
                  <a:srgbClr val="002060"/>
                </a:solidFill>
              </a:rPr>
              <a:t>2.00-3.00pm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dirty="0">
                <a:solidFill>
                  <a:srgbClr val="002060"/>
                </a:solidFill>
              </a:rPr>
              <a:t>Parents and carers are invited to join their child for a starting school stay and play on our playground. Please bring a snack for your child. Squash and water will be provided. Due to allergies and medical requirements please do not bring any food to share.</a:t>
            </a:r>
            <a:br>
              <a:rPr lang="en-GB" sz="2000" dirty="0">
                <a:solidFill>
                  <a:srgbClr val="002060"/>
                </a:solidFill>
              </a:rPr>
            </a:b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***SUMMER FAIR THIS FRIDAY 3.30-5.30pm on the playgrounds!***</a:t>
            </a:r>
            <a:endParaRPr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Sherington Logo other blu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8332075" y="3689130"/>
            <a:ext cx="700849" cy="1139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When does my child start school?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GB" dirty="0">
                <a:solidFill>
                  <a:srgbClr val="002060"/>
                </a:solidFill>
              </a:rPr>
              <a:t>Individual start letters in your pack</a:t>
            </a:r>
          </a:p>
          <a:p>
            <a:pPr marL="114300" indent="0">
              <a:buClr>
                <a:srgbClr val="002060"/>
              </a:buClr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en-GB" b="1" dirty="0">
                <a:solidFill>
                  <a:srgbClr val="002060"/>
                </a:solidFill>
              </a:rPr>
              <a:t>Friday 4</a:t>
            </a:r>
            <a:r>
              <a:rPr lang="en-GB" b="1" baseline="30000" dirty="0">
                <a:solidFill>
                  <a:srgbClr val="002060"/>
                </a:solidFill>
              </a:rPr>
              <a:t>th</a:t>
            </a:r>
            <a:r>
              <a:rPr lang="en-GB" b="1" dirty="0">
                <a:solidFill>
                  <a:srgbClr val="002060"/>
                </a:solidFill>
              </a:rPr>
              <a:t> September: </a:t>
            </a:r>
            <a:r>
              <a:rPr lang="en-GB" dirty="0">
                <a:solidFill>
                  <a:srgbClr val="002060"/>
                </a:solidFill>
              </a:rPr>
              <a:t>staggered start times – 11.30am (via Office)</a:t>
            </a:r>
          </a:p>
          <a:p>
            <a:pPr>
              <a:buClr>
                <a:srgbClr val="002060"/>
              </a:buClr>
            </a:pPr>
            <a:r>
              <a:rPr lang="en-GB" b="1" dirty="0">
                <a:solidFill>
                  <a:srgbClr val="002060"/>
                </a:solidFill>
              </a:rPr>
              <a:t>Monday 7</a:t>
            </a:r>
            <a:r>
              <a:rPr lang="en-GB" b="1" baseline="30000" dirty="0">
                <a:solidFill>
                  <a:srgbClr val="002060"/>
                </a:solidFill>
              </a:rPr>
              <a:t>th</a:t>
            </a:r>
            <a:r>
              <a:rPr lang="en-GB" b="1" dirty="0">
                <a:solidFill>
                  <a:srgbClr val="002060"/>
                </a:solidFill>
              </a:rPr>
              <a:t>  September: </a:t>
            </a:r>
            <a:r>
              <a:rPr lang="en-GB" dirty="0">
                <a:solidFill>
                  <a:srgbClr val="002060"/>
                </a:solidFill>
              </a:rPr>
              <a:t>staggered start times – 11.30am (via Office)</a:t>
            </a:r>
          </a:p>
          <a:p>
            <a:pPr>
              <a:buClr>
                <a:srgbClr val="002060"/>
              </a:buClr>
            </a:pPr>
            <a:r>
              <a:rPr lang="en-GB" b="1" dirty="0">
                <a:solidFill>
                  <a:srgbClr val="002060"/>
                </a:solidFill>
              </a:rPr>
              <a:t>Tuesday 8</a:t>
            </a:r>
            <a:r>
              <a:rPr lang="en-GB" b="1" baseline="30000" dirty="0">
                <a:solidFill>
                  <a:srgbClr val="002060"/>
                </a:solidFill>
              </a:rPr>
              <a:t>th</a:t>
            </a:r>
            <a:r>
              <a:rPr lang="en-GB" b="1" dirty="0">
                <a:solidFill>
                  <a:srgbClr val="002060"/>
                </a:solidFill>
              </a:rPr>
              <a:t> September: </a:t>
            </a:r>
            <a:r>
              <a:rPr lang="en-GB" dirty="0">
                <a:solidFill>
                  <a:srgbClr val="002060"/>
                </a:solidFill>
              </a:rPr>
              <a:t>8.50-12.30pm (via classroom doors) (including lunch)</a:t>
            </a:r>
          </a:p>
          <a:p>
            <a:pPr>
              <a:buClr>
                <a:srgbClr val="002060"/>
              </a:buClr>
            </a:pPr>
            <a:r>
              <a:rPr lang="en-GB" b="1" dirty="0">
                <a:solidFill>
                  <a:srgbClr val="002060"/>
                </a:solidFill>
              </a:rPr>
              <a:t>Wednesday 9</a:t>
            </a:r>
            <a:r>
              <a:rPr lang="en-GB" b="1" baseline="30000" dirty="0">
                <a:solidFill>
                  <a:srgbClr val="002060"/>
                </a:solidFill>
              </a:rPr>
              <a:t>th</a:t>
            </a:r>
            <a:r>
              <a:rPr lang="en-GB" b="1" dirty="0">
                <a:solidFill>
                  <a:srgbClr val="002060"/>
                </a:solidFill>
              </a:rPr>
              <a:t> September: </a:t>
            </a:r>
            <a:r>
              <a:rPr lang="en-GB" dirty="0">
                <a:solidFill>
                  <a:srgbClr val="002060"/>
                </a:solidFill>
              </a:rPr>
              <a:t>8.50-3.25pm (Sherington </a:t>
            </a:r>
            <a:r>
              <a:rPr lang="en-GB" dirty="0" err="1">
                <a:solidFill>
                  <a:srgbClr val="002060"/>
                </a:solidFill>
              </a:rPr>
              <a:t>Xtra</a:t>
            </a:r>
            <a:r>
              <a:rPr lang="en-GB" dirty="0">
                <a:solidFill>
                  <a:srgbClr val="002060"/>
                </a:solidFill>
              </a:rPr>
              <a:t> after school 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     club starts)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GB" dirty="0">
                <a:solidFill>
                  <a:srgbClr val="002060"/>
                </a:solidFill>
              </a:rPr>
              <a:t>*** If your child needs a different offer, we will speak to you individually***</a:t>
            </a:r>
          </a:p>
          <a:p>
            <a:endParaRPr lang="en-GB" dirty="0"/>
          </a:p>
        </p:txBody>
      </p:sp>
      <p:pic>
        <p:nvPicPr>
          <p:cNvPr id="4" name="Picture 3" descr="Sherington Logo other blue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7902660" y="250027"/>
            <a:ext cx="92964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41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311700" y="1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What are the timings of the school day?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20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1" dirty="0">
                <a:solidFill>
                  <a:srgbClr val="002060"/>
                </a:solidFill>
              </a:rPr>
              <a:t>8.45am – Gates open</a:t>
            </a:r>
            <a:endParaRPr sz="20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20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1" dirty="0">
                <a:solidFill>
                  <a:srgbClr val="002060"/>
                </a:solidFill>
              </a:rPr>
              <a:t>8.50am – Registration (doors open)</a:t>
            </a:r>
            <a:endParaRPr sz="20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endParaRPr sz="20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GB" sz="2000" b="1" dirty="0">
                <a:solidFill>
                  <a:srgbClr val="002060"/>
                </a:solidFill>
              </a:rPr>
              <a:t>9.00am – Register closes</a:t>
            </a:r>
            <a:br>
              <a:rPr lang="en-GB" sz="2000" b="1" dirty="0">
                <a:solidFill>
                  <a:srgbClr val="002060"/>
                </a:solidFill>
              </a:rPr>
            </a:b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11.40am – Lunchtime</a:t>
            </a:r>
            <a:br>
              <a:rPr lang="en-GB" sz="2000" b="1" dirty="0">
                <a:solidFill>
                  <a:srgbClr val="002060"/>
                </a:solidFill>
              </a:rPr>
            </a:b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3.20pm – Gates open</a:t>
            </a:r>
            <a:br>
              <a:rPr lang="en-GB" sz="2000" b="1" dirty="0">
                <a:solidFill>
                  <a:srgbClr val="002060"/>
                </a:solidFill>
              </a:rPr>
            </a:b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2000" b="1" dirty="0">
                <a:solidFill>
                  <a:srgbClr val="002060"/>
                </a:solidFill>
              </a:rPr>
              <a:t>3.25pm – End of the school day (doors open, collection from classroom doors)</a:t>
            </a:r>
            <a:endParaRPr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Sherington Logo other blue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32474" r="28172" b="38194"/>
          <a:stretch>
            <a:fillRect/>
          </a:stretch>
        </p:blipFill>
        <p:spPr bwMode="auto">
          <a:xfrm>
            <a:off x="7805193" y="1532931"/>
            <a:ext cx="92964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157" y="1461837"/>
            <a:ext cx="2184621" cy="22105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3978</TotalTime>
  <Words>1137</Words>
  <Application>Microsoft Office PowerPoint</Application>
  <PresentationFormat>On-screen Show (16:9)</PresentationFormat>
  <Paragraphs>186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Wingdings</vt:lpstr>
      <vt:lpstr>Simple Light</vt:lpstr>
      <vt:lpstr>Welcome to  Sherington Primary School</vt:lpstr>
      <vt:lpstr>Meet the team...</vt:lpstr>
      <vt:lpstr>Meet the team...</vt:lpstr>
      <vt:lpstr>Meet the team...</vt:lpstr>
      <vt:lpstr>Meet the team...</vt:lpstr>
      <vt:lpstr>What information do I need to provide before my child can start?  GTKY Meetings – thank you!  Pack – Forms to return, useful information booklet, Book Bag, Class and Teacher (This PPT will be on our website)   Please return the coloured forms: Admission Information (blue) Consent form for school trips and other off-site activities (pink) Home school agreement relating to physical chastisement (grey) Ethnicity, nationality, language and religion (yellow) Parent/Carer &amp; Pupil Acceptable Use Agreement (orange) GDPR (green) + Birth certificate and proof of home address (e.g. council tax statement)  Free School Meal/Pupil Premium application ***  </vt:lpstr>
      <vt:lpstr>When are the taster days?  Session 1 (Monday 29th June) 1.30-3.00pm Parents are invited to gather in the Creation Station for refreshments during this session, SLT will be present and uniform will be available to view and purchase  Session 2 (Monday 6th July) 2.00-3.00pm Parents and carers are invited to join their child for a starting school stay and play on our playground. Please bring a snack for your child. Squash and water will be provided. Due to allergies and medical requirements please do not bring any food to share.  ***SUMMER FAIR THIS FRIDAY 3.30-5.30pm on the playgrounds!***</vt:lpstr>
      <vt:lpstr>When does my child start school?</vt:lpstr>
      <vt:lpstr>What are the timings of the school day?   8.45am – Gates open  8.50am – Registration (doors open)  9.00am – Register closes  11.40am – Lunchtime  3.20pm – Gates open  3.25pm – End of the school day (doors open, collection from classroom doors)</vt:lpstr>
      <vt:lpstr>What will my child learn?</vt:lpstr>
      <vt:lpstr>Buzz Days and Trips</vt:lpstr>
      <vt:lpstr>Outdoor Provision</vt:lpstr>
      <vt:lpstr>What should my child wear?</vt:lpstr>
      <vt:lpstr>What will my child need to bring?</vt:lpstr>
      <vt:lpstr>What will my child eat?</vt:lpstr>
      <vt:lpstr>Behaviour for Learning at Sherington  </vt:lpstr>
      <vt:lpstr>Sherington Xtra</vt:lpstr>
      <vt:lpstr>How will I communicate with school and vice versa??</vt:lpstr>
      <vt:lpstr>What can I do to help prepare my child for school?</vt:lpstr>
      <vt:lpstr>Things to be aware of but NOT worried about!  Tiredness  Day 2 blues!  Tears  The silent treatment  Not eating – very hungry after school!</vt:lpstr>
      <vt:lpstr>Welcome to the Sherington Family!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Biggin Hill  Primary School</dc:title>
  <dc:creator>Hannah Freeman</dc:creator>
  <cp:lastModifiedBy>Susan Healy</cp:lastModifiedBy>
  <cp:revision>61</cp:revision>
  <dcterms:modified xsi:type="dcterms:W3CDTF">2026-06-18T15:03:38Z</dcterms:modified>
</cp:coreProperties>
</file>